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2"/>
  </p:notesMasterIdLst>
  <p:sldIdLst>
    <p:sldId id="256" r:id="rId2"/>
    <p:sldId id="258" r:id="rId3"/>
    <p:sldId id="262" r:id="rId4"/>
    <p:sldId id="310" r:id="rId5"/>
    <p:sldId id="309" r:id="rId6"/>
    <p:sldId id="316" r:id="rId7"/>
    <p:sldId id="267" r:id="rId8"/>
    <p:sldId id="320" r:id="rId9"/>
    <p:sldId id="312" r:id="rId10"/>
    <p:sldId id="319" r:id="rId11"/>
    <p:sldId id="336" r:id="rId12"/>
    <p:sldId id="318" r:id="rId13"/>
    <p:sldId id="286" r:id="rId14"/>
    <p:sldId id="321" r:id="rId15"/>
    <p:sldId id="323" r:id="rId16"/>
    <p:sldId id="345" r:id="rId17"/>
    <p:sldId id="322" r:id="rId18"/>
    <p:sldId id="273" r:id="rId19"/>
    <p:sldId id="346" r:id="rId20"/>
    <p:sldId id="325" r:id="rId21"/>
    <p:sldId id="331" r:id="rId22"/>
    <p:sldId id="334" r:id="rId23"/>
    <p:sldId id="343" r:id="rId24"/>
    <p:sldId id="344" r:id="rId25"/>
    <p:sldId id="335" r:id="rId26"/>
    <p:sldId id="332" r:id="rId27"/>
    <p:sldId id="337" r:id="rId28"/>
    <p:sldId id="341" r:id="rId29"/>
    <p:sldId id="342" r:id="rId30"/>
    <p:sldId id="338" r:id="rId31"/>
    <p:sldId id="339" r:id="rId32"/>
    <p:sldId id="333" r:id="rId33"/>
    <p:sldId id="326" r:id="rId34"/>
    <p:sldId id="327" r:id="rId35"/>
    <p:sldId id="328" r:id="rId36"/>
    <p:sldId id="329" r:id="rId37"/>
    <p:sldId id="330" r:id="rId38"/>
    <p:sldId id="340" r:id="rId39"/>
    <p:sldId id="314" r:id="rId40"/>
    <p:sldId id="264" r:id="rId41"/>
  </p:sldIdLst>
  <p:sldSz cx="9144000" cy="5143500" type="screen16x9"/>
  <p:notesSz cx="6858000" cy="9144000"/>
  <p:embeddedFontLst>
    <p:embeddedFont>
      <p:font typeface="Amasis MT Pro Black" panose="02040504050005020304" pitchFamily="18" charset="77"/>
      <p:bold r:id="rId43"/>
      <p:italic r:id="rId44"/>
      <p:boldItalic r:id="rId45"/>
    </p:embeddedFont>
    <p:embeddedFont>
      <p:font typeface="Calibri Light" panose="020F0302020204030204" pitchFamily="34" charset="0"/>
      <p:regular r:id="rId46"/>
      <p:italic r:id="rId47"/>
    </p:embeddedFont>
    <p:embeddedFont>
      <p:font typeface="Cambria Math" panose="02040503050406030204" pitchFamily="18" charset="0"/>
      <p:regular r:id="rId48"/>
    </p:embeddedFont>
    <p:embeddedFont>
      <p:font typeface="Open Sans" panose="020B0606030504020204" pitchFamily="34" charset="0"/>
      <p:regular r:id="rId49"/>
      <p:bold r:id="rId50"/>
      <p:italic r:id="rId51"/>
      <p:boldItalic r:id="rId52"/>
    </p:embeddedFont>
    <p:embeddedFont>
      <p:font typeface="Open Sans Light" panose="020B0306030504020204" pitchFamily="34" charset="0"/>
      <p:regular r:id="rId53"/>
      <p:bold r:id="rId54"/>
      <p:italic r:id="rId55"/>
      <p:boldItalic r:id="rId56"/>
    </p:embeddedFont>
    <p:embeddedFont>
      <p:font typeface="Oswald" pitchFamily="2" charset="77"/>
      <p:regular r:id="rId57"/>
      <p:bold r:id="rId58"/>
    </p:embeddedFont>
    <p:embeddedFont>
      <p:font typeface="Prompt" pitchFamily="2" charset="-34"/>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D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AD04C-3DB8-4A8C-A62B-0157E53ABF9B}" v="199" dt="2021-05-24T16:55:01.676"/>
    <p1510:client id="{FEC4CFB9-87F7-CD49-8DAF-F6435ECB14A7}" v="294" dt="2021-05-24T17:00:35.638"/>
  </p1510:revLst>
</p1510:revInfo>
</file>

<file path=ppt/tableStyles.xml><?xml version="1.0" encoding="utf-8"?>
<a:tblStyleLst xmlns:a="http://schemas.openxmlformats.org/drawingml/2006/main" def="{6416212F-0D08-43AE-BAF2-F6256E17DEAD}">
  <a:tblStyle styleId="{6416212F-0D08-43AE-BAF2-F6256E17DE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snapToObjects="1">
      <p:cViewPr varScale="1">
        <p:scale>
          <a:sx n="139" d="100"/>
          <a:sy n="139" d="100"/>
        </p:scale>
        <p:origin x="8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217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7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6f1bce38b0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6f1bce38b0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177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9b231f1a1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9b231f1a1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369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440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943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96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7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62bf796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62bf796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927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553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83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591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027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679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774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095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241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27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014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32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456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969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408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563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542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173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752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6f391b0f03_2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6f391b0f03_2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582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577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f1bce38b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f1bce38b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43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34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bce38b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bce38b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bce38b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bce38b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018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38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000000"/>
            </a:gs>
            <a:gs pos="50000">
              <a:srgbClr val="241441"/>
            </a:gs>
            <a:gs pos="100000">
              <a:srgbClr val="000000"/>
            </a:gs>
          </a:gsLst>
          <a:lin ang="5400700"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3500"/>
          </a:xfrm>
          <a:prstGeom prst="rect">
            <a:avLst/>
          </a:prstGeom>
          <a:noFill/>
          <a:ln>
            <a:noFill/>
          </a:ln>
        </p:spPr>
      </p:pic>
      <p:sp>
        <p:nvSpPr>
          <p:cNvPr id="10" name="Google Shape;10;p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1" name="Google Shape;11;p2"/>
          <p:cNvSpPr txBox="1">
            <a:spLocks noGrp="1"/>
          </p:cNvSpPr>
          <p:nvPr>
            <p:ph type="subTitle" idx="1"/>
          </p:nvPr>
        </p:nvSpPr>
        <p:spPr>
          <a:xfrm>
            <a:off x="2368340" y="3381532"/>
            <a:ext cx="4401900" cy="33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500">
                <a:solidFill>
                  <a:schemeClr val="dk1"/>
                </a:solidFill>
                <a:latin typeface="Open Sans Light"/>
                <a:ea typeface="Open Sans Light"/>
                <a:cs typeface="Open Sans Light"/>
                <a:sym typeface="Open Sans Ligh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txBox="1">
            <a:spLocks noGrp="1"/>
          </p:cNvSpPr>
          <p:nvPr>
            <p:ph type="subTitle" idx="2"/>
          </p:nvPr>
        </p:nvSpPr>
        <p:spPr>
          <a:xfrm>
            <a:off x="3163276" y="1366074"/>
            <a:ext cx="2830800" cy="51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900">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925447" y="2322321"/>
            <a:ext cx="3291900" cy="67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4"/>
          <p:cNvSpPr txBox="1">
            <a:spLocks noGrp="1"/>
          </p:cNvSpPr>
          <p:nvPr>
            <p:ph type="title" idx="2" hasCustomPrompt="1"/>
          </p:nvPr>
        </p:nvSpPr>
        <p:spPr>
          <a:xfrm>
            <a:off x="2937897" y="1223348"/>
            <a:ext cx="3267000" cy="137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72" name="Google Shape;72;p14"/>
          <p:cNvPicPr preferRelativeResize="0"/>
          <p:nvPr/>
        </p:nvPicPr>
        <p:blipFill>
          <a:blip r:embed="rId2">
            <a:alphaModFix/>
          </a:blip>
          <a:stretch>
            <a:fillRect/>
          </a:stretch>
        </p:blipFill>
        <p:spPr>
          <a:xfrm>
            <a:off x="0" y="3"/>
            <a:ext cx="9144000" cy="6857994"/>
          </a:xfrm>
          <a:prstGeom prst="rect">
            <a:avLst/>
          </a:prstGeom>
          <a:noFill/>
          <a:ln>
            <a:noFill/>
          </a:ln>
        </p:spPr>
      </p:pic>
      <p:sp>
        <p:nvSpPr>
          <p:cNvPr id="73" name="Google Shape;73;p14"/>
          <p:cNvSpPr txBox="1">
            <a:spLocks noGrp="1"/>
          </p:cNvSpPr>
          <p:nvPr>
            <p:ph type="subTitle" idx="1"/>
          </p:nvPr>
        </p:nvSpPr>
        <p:spPr>
          <a:xfrm>
            <a:off x="2431647" y="3097260"/>
            <a:ext cx="4279500" cy="6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74"/>
        <p:cNvGrpSpPr/>
        <p:nvPr/>
      </p:nvGrpSpPr>
      <p:grpSpPr>
        <a:xfrm>
          <a:off x="0" y="0"/>
          <a:ext cx="0" cy="0"/>
          <a:chOff x="0" y="0"/>
          <a:chExt cx="0" cy="0"/>
        </a:xfrm>
      </p:grpSpPr>
      <p:pic>
        <p:nvPicPr>
          <p:cNvPr id="75" name="Google Shape;75;p15"/>
          <p:cNvPicPr preferRelativeResize="0"/>
          <p:nvPr/>
        </p:nvPicPr>
        <p:blipFill>
          <a:blip r:embed="rId2">
            <a:alphaModFix/>
          </a:blip>
          <a:stretch>
            <a:fillRect/>
          </a:stretch>
        </p:blipFill>
        <p:spPr>
          <a:xfrm>
            <a:off x="0" y="0"/>
            <a:ext cx="9143999" cy="5143500"/>
          </a:xfrm>
          <a:prstGeom prst="rect">
            <a:avLst/>
          </a:prstGeom>
          <a:noFill/>
          <a:ln>
            <a:noFill/>
          </a:ln>
        </p:spPr>
      </p:pic>
      <p:sp>
        <p:nvSpPr>
          <p:cNvPr id="76" name="Google Shape;76;p15"/>
          <p:cNvSpPr txBox="1">
            <a:spLocks noGrp="1"/>
          </p:cNvSpPr>
          <p:nvPr>
            <p:ph type="title"/>
          </p:nvPr>
        </p:nvSpPr>
        <p:spPr>
          <a:xfrm>
            <a:off x="3126000" y="347608"/>
            <a:ext cx="2892000" cy="10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5"/>
          <p:cNvSpPr txBox="1">
            <a:spLocks noGrp="1"/>
          </p:cNvSpPr>
          <p:nvPr>
            <p:ph type="subTitle" idx="1"/>
          </p:nvPr>
        </p:nvSpPr>
        <p:spPr>
          <a:xfrm>
            <a:off x="1049049" y="2885978"/>
            <a:ext cx="1297800" cy="364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500" b="1">
                <a:latin typeface="Prompt"/>
                <a:ea typeface="Prompt"/>
                <a:cs typeface="Prompt"/>
                <a:sym typeface="Promp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8" name="Google Shape;78;p15"/>
          <p:cNvSpPr txBox="1">
            <a:spLocks noGrp="1"/>
          </p:cNvSpPr>
          <p:nvPr>
            <p:ph type="subTitle" idx="2"/>
          </p:nvPr>
        </p:nvSpPr>
        <p:spPr>
          <a:xfrm>
            <a:off x="3923100" y="2885978"/>
            <a:ext cx="1297800" cy="3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500" b="1">
                <a:latin typeface="Prompt"/>
                <a:ea typeface="Prompt"/>
                <a:cs typeface="Prompt"/>
                <a:sym typeface="Promp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 name="Google Shape;79;p15"/>
          <p:cNvSpPr txBox="1">
            <a:spLocks noGrp="1"/>
          </p:cNvSpPr>
          <p:nvPr>
            <p:ph type="subTitle" idx="3"/>
          </p:nvPr>
        </p:nvSpPr>
        <p:spPr>
          <a:xfrm>
            <a:off x="6818532" y="2885978"/>
            <a:ext cx="1297800" cy="3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500" b="1">
                <a:latin typeface="Prompt"/>
                <a:ea typeface="Prompt"/>
                <a:cs typeface="Prompt"/>
                <a:sym typeface="Promp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15"/>
          <p:cNvSpPr txBox="1">
            <a:spLocks noGrp="1"/>
          </p:cNvSpPr>
          <p:nvPr>
            <p:ph type="subTitle" idx="4"/>
          </p:nvPr>
        </p:nvSpPr>
        <p:spPr>
          <a:xfrm>
            <a:off x="547599"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15"/>
          <p:cNvSpPr txBox="1">
            <a:spLocks noGrp="1"/>
          </p:cNvSpPr>
          <p:nvPr>
            <p:ph type="subTitle" idx="5"/>
          </p:nvPr>
        </p:nvSpPr>
        <p:spPr>
          <a:xfrm>
            <a:off x="3421650"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2" name="Google Shape;82;p15"/>
          <p:cNvSpPr txBox="1">
            <a:spLocks noGrp="1"/>
          </p:cNvSpPr>
          <p:nvPr>
            <p:ph type="subTitle" idx="6"/>
          </p:nvPr>
        </p:nvSpPr>
        <p:spPr>
          <a:xfrm>
            <a:off x="6317082"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p:cSld name="ONE_COLUMN_TEXT_1_1_2">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blip>
          <a:stretch>
            <a:fillRect/>
          </a:stretch>
        </p:blipFill>
        <p:spPr>
          <a:xfrm>
            <a:off x="0" y="0"/>
            <a:ext cx="9143999" cy="5143500"/>
          </a:xfrm>
          <a:prstGeom prst="rect">
            <a:avLst/>
          </a:prstGeom>
          <a:noFill/>
          <a:ln>
            <a:noFill/>
          </a:ln>
        </p:spPr>
      </p:pic>
      <p:sp>
        <p:nvSpPr>
          <p:cNvPr id="88" name="Google Shape;88;p17"/>
          <p:cNvSpPr txBox="1">
            <a:spLocks noGrp="1"/>
          </p:cNvSpPr>
          <p:nvPr>
            <p:ph type="title"/>
          </p:nvPr>
        </p:nvSpPr>
        <p:spPr>
          <a:xfrm>
            <a:off x="2860350" y="3055083"/>
            <a:ext cx="34233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7"/>
          <p:cNvSpPr txBox="1">
            <a:spLocks noGrp="1"/>
          </p:cNvSpPr>
          <p:nvPr>
            <p:ph type="subTitle" idx="1"/>
          </p:nvPr>
        </p:nvSpPr>
        <p:spPr>
          <a:xfrm>
            <a:off x="2816400" y="3623279"/>
            <a:ext cx="3511200" cy="9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152400" y="152400"/>
            <a:ext cx="9143999" cy="5143500"/>
          </a:xfrm>
          <a:prstGeom prst="rect">
            <a:avLst/>
          </a:prstGeom>
          <a:noFill/>
          <a:ln>
            <a:noFill/>
          </a:ln>
        </p:spPr>
      </p:pic>
      <p:sp>
        <p:nvSpPr>
          <p:cNvPr id="102" name="Google Shape;102;p20"/>
          <p:cNvSpPr txBox="1">
            <a:spLocks noGrp="1"/>
          </p:cNvSpPr>
          <p:nvPr>
            <p:ph type="title"/>
          </p:nvPr>
        </p:nvSpPr>
        <p:spPr>
          <a:xfrm>
            <a:off x="2503120" y="365242"/>
            <a:ext cx="4137300" cy="525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03" name="Google Shape;103;p20"/>
          <p:cNvSpPr txBox="1">
            <a:spLocks noGrp="1"/>
          </p:cNvSpPr>
          <p:nvPr>
            <p:ph type="subTitle" idx="1"/>
          </p:nvPr>
        </p:nvSpPr>
        <p:spPr>
          <a:xfrm>
            <a:off x="725376" y="2980123"/>
            <a:ext cx="1467300" cy="58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4" name="Google Shape;104;p20"/>
          <p:cNvSpPr txBox="1">
            <a:spLocks noGrp="1"/>
          </p:cNvSpPr>
          <p:nvPr>
            <p:ph type="subTitle" idx="2"/>
          </p:nvPr>
        </p:nvSpPr>
        <p:spPr>
          <a:xfrm>
            <a:off x="2823368"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subTitle" idx="3"/>
          </p:nvPr>
        </p:nvSpPr>
        <p:spPr>
          <a:xfrm>
            <a:off x="4921384"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6" name="Google Shape;106;p20"/>
          <p:cNvSpPr txBox="1">
            <a:spLocks noGrp="1"/>
          </p:cNvSpPr>
          <p:nvPr>
            <p:ph type="subTitle" idx="4"/>
          </p:nvPr>
        </p:nvSpPr>
        <p:spPr>
          <a:xfrm>
            <a:off x="6951876"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20"/>
          <p:cNvSpPr txBox="1">
            <a:spLocks noGrp="1"/>
          </p:cNvSpPr>
          <p:nvPr>
            <p:ph type="subTitle" idx="5"/>
          </p:nvPr>
        </p:nvSpPr>
        <p:spPr>
          <a:xfrm>
            <a:off x="588749"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subTitle" idx="6"/>
          </p:nvPr>
        </p:nvSpPr>
        <p:spPr>
          <a:xfrm>
            <a:off x="2686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9" name="Google Shape;109;p20"/>
          <p:cNvSpPr txBox="1">
            <a:spLocks noGrp="1"/>
          </p:cNvSpPr>
          <p:nvPr>
            <p:ph type="subTitle" idx="7"/>
          </p:nvPr>
        </p:nvSpPr>
        <p:spPr>
          <a:xfrm>
            <a:off x="4784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0"/>
          <p:cNvSpPr txBox="1">
            <a:spLocks noGrp="1"/>
          </p:cNvSpPr>
          <p:nvPr>
            <p:ph type="subTitle" idx="8"/>
          </p:nvPr>
        </p:nvSpPr>
        <p:spPr>
          <a:xfrm>
            <a:off x="6882749" y="3545498"/>
            <a:ext cx="1672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9" hasCustomPrompt="1"/>
          </p:nvPr>
        </p:nvSpPr>
        <p:spPr>
          <a:xfrm>
            <a:off x="1031691"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2" name="Google Shape;112;p20"/>
          <p:cNvSpPr txBox="1">
            <a:spLocks noGrp="1"/>
          </p:cNvSpPr>
          <p:nvPr>
            <p:ph type="title" idx="13" hasCustomPrompt="1"/>
          </p:nvPr>
        </p:nvSpPr>
        <p:spPr>
          <a:xfrm>
            <a:off x="314016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3" name="Google Shape;113;p20"/>
          <p:cNvSpPr txBox="1">
            <a:spLocks noGrp="1"/>
          </p:cNvSpPr>
          <p:nvPr>
            <p:ph type="title" idx="14" hasCustomPrompt="1"/>
          </p:nvPr>
        </p:nvSpPr>
        <p:spPr>
          <a:xfrm>
            <a:off x="522104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4" name="Google Shape;114;p20"/>
          <p:cNvSpPr txBox="1">
            <a:spLocks noGrp="1"/>
          </p:cNvSpPr>
          <p:nvPr>
            <p:ph type="title" idx="15" hasCustomPrompt="1"/>
          </p:nvPr>
        </p:nvSpPr>
        <p:spPr>
          <a:xfrm>
            <a:off x="7259284"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1">
    <p:spTree>
      <p:nvGrpSpPr>
        <p:cNvPr id="1" name="Shape 165"/>
        <p:cNvGrpSpPr/>
        <p:nvPr/>
      </p:nvGrpSpPr>
      <p:grpSpPr>
        <a:xfrm>
          <a:off x="0" y="0"/>
          <a:ext cx="0" cy="0"/>
          <a:chOff x="0" y="0"/>
          <a:chExt cx="0" cy="0"/>
        </a:xfrm>
      </p:grpSpPr>
      <p:pic>
        <p:nvPicPr>
          <p:cNvPr id="166" name="Google Shape;166;p25"/>
          <p:cNvPicPr preferRelativeResize="0"/>
          <p:nvPr/>
        </p:nvPicPr>
        <p:blipFill>
          <a:blip r:embed="rId2">
            <a:alphaModFix/>
          </a:blip>
          <a:stretch>
            <a:fillRect/>
          </a:stretch>
        </p:blipFill>
        <p:spPr>
          <a:xfrm>
            <a:off x="0" y="0"/>
            <a:ext cx="9143999" cy="5143500"/>
          </a:xfrm>
          <a:prstGeom prst="rect">
            <a:avLst/>
          </a:prstGeom>
          <a:noFill/>
          <a:ln>
            <a:noFill/>
          </a:ln>
        </p:spPr>
      </p:pic>
      <p:sp>
        <p:nvSpPr>
          <p:cNvPr id="167" name="Google Shape;167;p25"/>
          <p:cNvSpPr txBox="1">
            <a:spLocks noGrp="1"/>
          </p:cNvSpPr>
          <p:nvPr>
            <p:ph type="title"/>
          </p:nvPr>
        </p:nvSpPr>
        <p:spPr>
          <a:xfrm>
            <a:off x="713225" y="440991"/>
            <a:ext cx="7745100" cy="494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000">
                <a:solidFill>
                  <a:schemeClr val="dk1"/>
                </a:solidFill>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Bullet Point">
  <p:cSld name="CUSTOM_4">
    <p:spTree>
      <p:nvGrpSpPr>
        <p:cNvPr id="1" name="Shape 172"/>
        <p:cNvGrpSpPr/>
        <p:nvPr/>
      </p:nvGrpSpPr>
      <p:grpSpPr>
        <a:xfrm>
          <a:off x="0" y="0"/>
          <a:ext cx="0" cy="0"/>
          <a:chOff x="0" y="0"/>
          <a:chExt cx="0" cy="0"/>
        </a:xfrm>
      </p:grpSpPr>
      <p:pic>
        <p:nvPicPr>
          <p:cNvPr id="173" name="Google Shape;173;p27"/>
          <p:cNvPicPr preferRelativeResize="0"/>
          <p:nvPr/>
        </p:nvPicPr>
        <p:blipFill>
          <a:blip r:embed="rId2">
            <a:alphaModFix/>
          </a:blip>
          <a:stretch>
            <a:fillRect/>
          </a:stretch>
        </p:blipFill>
        <p:spPr>
          <a:xfrm>
            <a:off x="0" y="0"/>
            <a:ext cx="9143999" cy="5143500"/>
          </a:xfrm>
          <a:prstGeom prst="rect">
            <a:avLst/>
          </a:prstGeom>
          <a:noFill/>
          <a:ln>
            <a:noFill/>
          </a:ln>
        </p:spPr>
      </p:pic>
      <p:sp>
        <p:nvSpPr>
          <p:cNvPr id="174" name="Google Shape;174;p27"/>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75" name="Google Shape;175;p27"/>
          <p:cNvSpPr txBox="1">
            <a:spLocks noGrp="1"/>
          </p:cNvSpPr>
          <p:nvPr>
            <p:ph type="title"/>
          </p:nvPr>
        </p:nvSpPr>
        <p:spPr>
          <a:xfrm>
            <a:off x="699450" y="443827"/>
            <a:ext cx="77451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solidFill>
                  <a:schemeClr val="dk1"/>
                </a:solidFill>
                <a:latin typeface="Prompt"/>
                <a:ea typeface="Prompt"/>
                <a:cs typeface="Prompt"/>
                <a:sym typeface="Prompt"/>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Left Subtilte">
  <p:cSld name="CUSTOM_5">
    <p:spTree>
      <p:nvGrpSpPr>
        <p:cNvPr id="1" name="Shape 185"/>
        <p:cNvGrpSpPr/>
        <p:nvPr/>
      </p:nvGrpSpPr>
      <p:grpSpPr>
        <a:xfrm>
          <a:off x="0" y="0"/>
          <a:ext cx="0" cy="0"/>
          <a:chOff x="0" y="0"/>
          <a:chExt cx="0" cy="0"/>
        </a:xfrm>
      </p:grpSpPr>
      <p:pic>
        <p:nvPicPr>
          <p:cNvPr id="186" name="Google Shape;186;p29"/>
          <p:cNvPicPr preferRelativeResize="0"/>
          <p:nvPr/>
        </p:nvPicPr>
        <p:blipFill>
          <a:blip r:embed="rId2">
            <a:alphaModFix/>
          </a:blip>
          <a:stretch>
            <a:fillRect/>
          </a:stretch>
        </p:blipFill>
        <p:spPr>
          <a:xfrm>
            <a:off x="0" y="0"/>
            <a:ext cx="9143999" cy="5143500"/>
          </a:xfrm>
          <a:prstGeom prst="rect">
            <a:avLst/>
          </a:prstGeom>
          <a:noFill/>
          <a:ln>
            <a:noFill/>
          </a:ln>
        </p:spPr>
      </p:pic>
      <p:sp>
        <p:nvSpPr>
          <p:cNvPr id="187" name="Google Shape;187;p29"/>
          <p:cNvSpPr txBox="1">
            <a:spLocks noGrp="1"/>
          </p:cNvSpPr>
          <p:nvPr>
            <p:ph type="title"/>
          </p:nvPr>
        </p:nvSpPr>
        <p:spPr>
          <a:xfrm>
            <a:off x="798650" y="2006318"/>
            <a:ext cx="3684900" cy="84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Font typeface="Prompt"/>
              <a:buNone/>
              <a:defRPr sz="3000">
                <a:latin typeface="Prompt"/>
                <a:ea typeface="Prompt"/>
                <a:cs typeface="Prompt"/>
                <a:sym typeface="Prompt"/>
              </a:defRPr>
            </a:lvl1pPr>
            <a:lvl2pPr lvl="1">
              <a:spcBef>
                <a:spcPts val="0"/>
              </a:spcBef>
              <a:spcAft>
                <a:spcPts val="0"/>
              </a:spcAft>
              <a:buSzPts val="3000"/>
              <a:buFont typeface="Prompt"/>
              <a:buNone/>
              <a:defRPr sz="3000" b="1">
                <a:latin typeface="Prompt"/>
                <a:ea typeface="Prompt"/>
                <a:cs typeface="Prompt"/>
                <a:sym typeface="Prompt"/>
              </a:defRPr>
            </a:lvl2pPr>
            <a:lvl3pPr lvl="2">
              <a:spcBef>
                <a:spcPts val="0"/>
              </a:spcBef>
              <a:spcAft>
                <a:spcPts val="0"/>
              </a:spcAft>
              <a:buSzPts val="3000"/>
              <a:buFont typeface="Prompt"/>
              <a:buNone/>
              <a:defRPr sz="3000" b="1">
                <a:latin typeface="Prompt"/>
                <a:ea typeface="Prompt"/>
                <a:cs typeface="Prompt"/>
                <a:sym typeface="Prompt"/>
              </a:defRPr>
            </a:lvl3pPr>
            <a:lvl4pPr lvl="3">
              <a:spcBef>
                <a:spcPts val="0"/>
              </a:spcBef>
              <a:spcAft>
                <a:spcPts val="0"/>
              </a:spcAft>
              <a:buSzPts val="3000"/>
              <a:buFont typeface="Prompt"/>
              <a:buNone/>
              <a:defRPr sz="3000" b="1">
                <a:latin typeface="Prompt"/>
                <a:ea typeface="Prompt"/>
                <a:cs typeface="Prompt"/>
                <a:sym typeface="Prompt"/>
              </a:defRPr>
            </a:lvl4pPr>
            <a:lvl5pPr lvl="4">
              <a:spcBef>
                <a:spcPts val="0"/>
              </a:spcBef>
              <a:spcAft>
                <a:spcPts val="0"/>
              </a:spcAft>
              <a:buSzPts val="3000"/>
              <a:buFont typeface="Prompt"/>
              <a:buNone/>
              <a:defRPr sz="3000" b="1">
                <a:latin typeface="Prompt"/>
                <a:ea typeface="Prompt"/>
                <a:cs typeface="Prompt"/>
                <a:sym typeface="Prompt"/>
              </a:defRPr>
            </a:lvl5pPr>
            <a:lvl6pPr lvl="5">
              <a:spcBef>
                <a:spcPts val="0"/>
              </a:spcBef>
              <a:spcAft>
                <a:spcPts val="0"/>
              </a:spcAft>
              <a:buSzPts val="3000"/>
              <a:buFont typeface="Prompt"/>
              <a:buNone/>
              <a:defRPr sz="3000" b="1">
                <a:latin typeface="Prompt"/>
                <a:ea typeface="Prompt"/>
                <a:cs typeface="Prompt"/>
                <a:sym typeface="Prompt"/>
              </a:defRPr>
            </a:lvl6pPr>
            <a:lvl7pPr lvl="6">
              <a:spcBef>
                <a:spcPts val="0"/>
              </a:spcBef>
              <a:spcAft>
                <a:spcPts val="0"/>
              </a:spcAft>
              <a:buSzPts val="3000"/>
              <a:buFont typeface="Prompt"/>
              <a:buNone/>
              <a:defRPr sz="3000" b="1">
                <a:latin typeface="Prompt"/>
                <a:ea typeface="Prompt"/>
                <a:cs typeface="Prompt"/>
                <a:sym typeface="Prompt"/>
              </a:defRPr>
            </a:lvl7pPr>
            <a:lvl8pPr lvl="7">
              <a:spcBef>
                <a:spcPts val="0"/>
              </a:spcBef>
              <a:spcAft>
                <a:spcPts val="0"/>
              </a:spcAft>
              <a:buSzPts val="3000"/>
              <a:buFont typeface="Prompt"/>
              <a:buNone/>
              <a:defRPr sz="3000" b="1">
                <a:latin typeface="Prompt"/>
                <a:ea typeface="Prompt"/>
                <a:cs typeface="Prompt"/>
                <a:sym typeface="Prompt"/>
              </a:defRPr>
            </a:lvl8pPr>
            <a:lvl9pPr lvl="8">
              <a:spcBef>
                <a:spcPts val="0"/>
              </a:spcBef>
              <a:spcAft>
                <a:spcPts val="0"/>
              </a:spcAft>
              <a:buSzPts val="3000"/>
              <a:buFont typeface="Prompt"/>
              <a:buNone/>
              <a:defRPr sz="3000" b="1">
                <a:latin typeface="Prompt"/>
                <a:ea typeface="Prompt"/>
                <a:cs typeface="Prompt"/>
                <a:sym typeface="Prompt"/>
              </a:defRPr>
            </a:lvl9pPr>
          </a:lstStyle>
          <a:p>
            <a:endParaRPr/>
          </a:p>
        </p:txBody>
      </p:sp>
      <p:sp>
        <p:nvSpPr>
          <p:cNvPr id="188" name="Google Shape;188;p29"/>
          <p:cNvSpPr txBox="1">
            <a:spLocks noGrp="1"/>
          </p:cNvSpPr>
          <p:nvPr>
            <p:ph type="subTitle" idx="1"/>
          </p:nvPr>
        </p:nvSpPr>
        <p:spPr>
          <a:xfrm>
            <a:off x="928522" y="3258980"/>
            <a:ext cx="3433500" cy="42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Font typeface="Open Sans"/>
              <a:buNone/>
              <a:defRPr sz="1400">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3999" cy="5143500"/>
          </a:xfrm>
          <a:prstGeom prst="rect">
            <a:avLst/>
          </a:prstGeom>
          <a:noFill/>
          <a:ln>
            <a:noFill/>
          </a:ln>
        </p:spPr>
      </p:pic>
      <p:sp>
        <p:nvSpPr>
          <p:cNvPr id="15" name="Google Shape;15;p3"/>
          <p:cNvSpPr txBox="1">
            <a:spLocks noGrp="1"/>
          </p:cNvSpPr>
          <p:nvPr>
            <p:ph type="title"/>
          </p:nvPr>
        </p:nvSpPr>
        <p:spPr>
          <a:xfrm>
            <a:off x="2211597" y="2310401"/>
            <a:ext cx="4719600" cy="100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3"/>
          <p:cNvSpPr txBox="1">
            <a:spLocks noGrp="1"/>
          </p:cNvSpPr>
          <p:nvPr>
            <p:ph type="title" idx="2" hasCustomPrompt="1"/>
          </p:nvPr>
        </p:nvSpPr>
        <p:spPr>
          <a:xfrm>
            <a:off x="3398247" y="1196154"/>
            <a:ext cx="2346300" cy="122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3"/>
          <p:cNvSpPr txBox="1">
            <a:spLocks noGrp="1"/>
          </p:cNvSpPr>
          <p:nvPr>
            <p:ph type="subTitle" idx="1"/>
          </p:nvPr>
        </p:nvSpPr>
        <p:spPr>
          <a:xfrm>
            <a:off x="2289000" y="3303816"/>
            <a:ext cx="4564800" cy="7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9143999" cy="5143500"/>
          </a:xfrm>
          <a:prstGeom prst="rect">
            <a:avLst/>
          </a:prstGeom>
          <a:noFill/>
          <a:ln>
            <a:noFill/>
          </a:ln>
        </p:spPr>
      </p:pic>
      <p:sp>
        <p:nvSpPr>
          <p:cNvPr id="20" name="Google Shape;20;p4"/>
          <p:cNvSpPr txBox="1">
            <a:spLocks noGrp="1"/>
          </p:cNvSpPr>
          <p:nvPr>
            <p:ph type="body" idx="1"/>
          </p:nvPr>
        </p:nvSpPr>
        <p:spPr>
          <a:xfrm>
            <a:off x="677325" y="1268075"/>
            <a:ext cx="7788000" cy="2771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FFFFFF"/>
              </a:buClr>
              <a:buSzPts val="1100"/>
              <a:buAutoNum type="arabicPeriod"/>
              <a:defRPr sz="1100">
                <a:solidFill>
                  <a:srgbClr val="FFFFFF"/>
                </a:solidFill>
              </a:defRPr>
            </a:lvl1pPr>
            <a:lvl2pPr marL="914400" lvl="1" indent="-317500" rtl="0">
              <a:spcBef>
                <a:spcPts val="0"/>
              </a:spcBef>
              <a:spcAft>
                <a:spcPts val="0"/>
              </a:spcAft>
              <a:buClr>
                <a:srgbClr val="FFFFFF"/>
              </a:buClr>
              <a:buSzPts val="1400"/>
              <a:buFont typeface="Muli"/>
              <a:buAutoNum type="alphaLcPeriod"/>
              <a:defRPr>
                <a:solidFill>
                  <a:srgbClr val="FFFFFF"/>
                </a:solidFill>
              </a:defRPr>
            </a:lvl2pPr>
            <a:lvl3pPr marL="1371600" lvl="2" indent="-317500" rtl="0">
              <a:spcBef>
                <a:spcPts val="1600"/>
              </a:spcBef>
              <a:spcAft>
                <a:spcPts val="0"/>
              </a:spcAft>
              <a:buClr>
                <a:srgbClr val="FFFFFF"/>
              </a:buClr>
              <a:buSzPts val="1400"/>
              <a:buFont typeface="Muli"/>
              <a:buAutoNum type="romanLcPeriod"/>
              <a:defRPr>
                <a:solidFill>
                  <a:srgbClr val="FFFFFF"/>
                </a:solidFill>
              </a:defRPr>
            </a:lvl3pPr>
            <a:lvl4pPr marL="1828800" lvl="3" indent="-317500" rtl="0">
              <a:spcBef>
                <a:spcPts val="1600"/>
              </a:spcBef>
              <a:spcAft>
                <a:spcPts val="0"/>
              </a:spcAft>
              <a:buClr>
                <a:srgbClr val="FFFFFF"/>
              </a:buClr>
              <a:buSzPts val="1400"/>
              <a:buFont typeface="Muli"/>
              <a:buAutoNum type="arabicPeriod"/>
              <a:defRPr>
                <a:solidFill>
                  <a:srgbClr val="FFFFFF"/>
                </a:solidFill>
              </a:defRPr>
            </a:lvl4pPr>
            <a:lvl5pPr marL="2286000" lvl="4" indent="-317500" rtl="0">
              <a:spcBef>
                <a:spcPts val="1600"/>
              </a:spcBef>
              <a:spcAft>
                <a:spcPts val="0"/>
              </a:spcAft>
              <a:buClr>
                <a:srgbClr val="FFFFFF"/>
              </a:buClr>
              <a:buSzPts val="1400"/>
              <a:buFont typeface="Muli"/>
              <a:buAutoNum type="alphaLcPeriod"/>
              <a:defRPr>
                <a:solidFill>
                  <a:srgbClr val="FFFFFF"/>
                </a:solidFill>
              </a:defRPr>
            </a:lvl5pPr>
            <a:lvl6pPr marL="2743200" lvl="5" indent="-317500" rtl="0">
              <a:spcBef>
                <a:spcPts val="1600"/>
              </a:spcBef>
              <a:spcAft>
                <a:spcPts val="0"/>
              </a:spcAft>
              <a:buClr>
                <a:srgbClr val="FFFFFF"/>
              </a:buClr>
              <a:buSzPts val="1400"/>
              <a:buFont typeface="Muli"/>
              <a:buAutoNum type="romanLcPeriod"/>
              <a:defRPr>
                <a:solidFill>
                  <a:srgbClr val="FFFFFF"/>
                </a:solidFill>
              </a:defRPr>
            </a:lvl6pPr>
            <a:lvl7pPr marL="3200400" lvl="6" indent="-317500" rtl="0">
              <a:spcBef>
                <a:spcPts val="1600"/>
              </a:spcBef>
              <a:spcAft>
                <a:spcPts val="0"/>
              </a:spcAft>
              <a:buClr>
                <a:srgbClr val="FFFFFF"/>
              </a:buClr>
              <a:buSzPts val="1400"/>
              <a:buFont typeface="Muli"/>
              <a:buAutoNum type="arabicPeriod"/>
              <a:defRPr>
                <a:solidFill>
                  <a:srgbClr val="FFFFFF"/>
                </a:solidFill>
              </a:defRPr>
            </a:lvl7pPr>
            <a:lvl8pPr marL="3657600" lvl="7" indent="-317500" rtl="0">
              <a:spcBef>
                <a:spcPts val="1600"/>
              </a:spcBef>
              <a:spcAft>
                <a:spcPts val="0"/>
              </a:spcAft>
              <a:buClr>
                <a:srgbClr val="FFFFFF"/>
              </a:buClr>
              <a:buSzPts val="1400"/>
              <a:buFont typeface="Muli"/>
              <a:buAutoNum type="alphaLcPeriod"/>
              <a:defRPr>
                <a:solidFill>
                  <a:srgbClr val="FFFFFF"/>
                </a:solidFill>
              </a:defRPr>
            </a:lvl8pPr>
            <a:lvl9pPr marL="4114800" lvl="8" indent="-317500" rtl="0">
              <a:spcBef>
                <a:spcPts val="1600"/>
              </a:spcBef>
              <a:spcAft>
                <a:spcPts val="1600"/>
              </a:spcAft>
              <a:buClr>
                <a:srgbClr val="FFFFFF"/>
              </a:buClr>
              <a:buSzPts val="1400"/>
              <a:buFont typeface="Muli"/>
              <a:buAutoNum type="romanLcPeriod"/>
              <a:defRPr>
                <a:solidFill>
                  <a:srgbClr val="FFFFFF"/>
                </a:solidFill>
              </a:defRPr>
            </a:lvl9pPr>
          </a:lstStyle>
          <a:p>
            <a:endParaRPr/>
          </a:p>
        </p:txBody>
      </p:sp>
      <p:sp>
        <p:nvSpPr>
          <p:cNvPr id="21" name="Google Shape;21;p4"/>
          <p:cNvSpPr txBox="1">
            <a:spLocks noGrp="1"/>
          </p:cNvSpPr>
          <p:nvPr>
            <p:ph type="title"/>
          </p:nvPr>
        </p:nvSpPr>
        <p:spPr>
          <a:xfrm>
            <a:off x="359325" y="376550"/>
            <a:ext cx="84240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Font typeface="Prompt"/>
              <a:buNone/>
              <a:defRPr>
                <a:solidFill>
                  <a:srgbClr val="FFFFFF"/>
                </a:solidFill>
                <a:latin typeface="Prompt"/>
                <a:ea typeface="Prompt"/>
                <a:cs typeface="Prompt"/>
                <a:sym typeface="Prompt"/>
              </a:defRPr>
            </a:lvl1pPr>
            <a:lvl2pPr lvl="1"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2pPr>
            <a:lvl3pPr lvl="2"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3pPr>
            <a:lvl4pPr lvl="3"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4pPr>
            <a:lvl5pPr lvl="4"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5pPr>
            <a:lvl6pPr lvl="5"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6pPr>
            <a:lvl7pPr lvl="6"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7pPr>
            <a:lvl8pPr lvl="7"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8pPr>
            <a:lvl9pPr lvl="8"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9pPr>
          </a:lstStyle>
          <a:p>
            <a:endParaRPr/>
          </a:p>
        </p:txBody>
      </p:sp>
      <p:sp>
        <p:nvSpPr>
          <p:cNvPr id="22" name="Google Shape;22;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3" name="Google Shape;23;p4"/>
          <p:cNvSpPr txBox="1">
            <a:spLocks noGrp="1"/>
          </p:cNvSpPr>
          <p:nvPr>
            <p:ph type="subTitle" idx="2"/>
          </p:nvPr>
        </p:nvSpPr>
        <p:spPr>
          <a:xfrm>
            <a:off x="677325" y="4190075"/>
            <a:ext cx="4565100" cy="262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1100" b="0">
                <a:solidFill>
                  <a:schemeClr val="lt1"/>
                </a:solidFill>
              </a:defRPr>
            </a:lvl1pPr>
            <a:lvl2pPr lvl="1" rtl="0">
              <a:lnSpc>
                <a:spcPct val="100000"/>
              </a:lnSpc>
              <a:spcBef>
                <a:spcPts val="160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0" y="0"/>
            <a:ext cx="9143999" cy="5143500"/>
          </a:xfrm>
          <a:prstGeom prst="rect">
            <a:avLst/>
          </a:prstGeom>
          <a:noFill/>
          <a:ln>
            <a:noFill/>
          </a:ln>
        </p:spPr>
      </p:pic>
      <p:sp>
        <p:nvSpPr>
          <p:cNvPr id="26" name="Google Shape;26;p5"/>
          <p:cNvSpPr txBox="1">
            <a:spLocks noGrp="1"/>
          </p:cNvSpPr>
          <p:nvPr>
            <p:ph type="title"/>
          </p:nvPr>
        </p:nvSpPr>
        <p:spPr>
          <a:xfrm>
            <a:off x="699555" y="1585225"/>
            <a:ext cx="3095400" cy="694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Font typeface="Prompt"/>
              <a:buNone/>
              <a:defRPr sz="3000">
                <a:latin typeface="Prompt"/>
                <a:ea typeface="Prompt"/>
                <a:cs typeface="Prompt"/>
                <a:sym typeface="Promp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title" idx="2"/>
          </p:nvPr>
        </p:nvSpPr>
        <p:spPr>
          <a:xfrm>
            <a:off x="5353370" y="1585225"/>
            <a:ext cx="30867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5734530" y="2773175"/>
            <a:ext cx="2324400" cy="9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3"/>
          </p:nvPr>
        </p:nvSpPr>
        <p:spPr>
          <a:xfrm>
            <a:off x="1085055" y="2773175"/>
            <a:ext cx="2324400" cy="9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a:off x="5166968" y="4564039"/>
            <a:ext cx="3459539" cy="145246"/>
            <a:chOff x="2875403" y="4442271"/>
            <a:chExt cx="3459539" cy="145246"/>
          </a:xfrm>
        </p:grpSpPr>
        <p:sp>
          <p:nvSpPr>
            <p:cNvPr id="31" name="Google Shape;31;p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5"/>
          <p:cNvGrpSpPr/>
          <p:nvPr/>
        </p:nvGrpSpPr>
        <p:grpSpPr>
          <a:xfrm>
            <a:off x="517493" y="434214"/>
            <a:ext cx="3459539" cy="145246"/>
            <a:chOff x="2875403" y="4442271"/>
            <a:chExt cx="3459539" cy="145246"/>
          </a:xfrm>
        </p:grpSpPr>
        <p:sp>
          <p:nvSpPr>
            <p:cNvPr id="37" name="Google Shape;37;p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0" y="0"/>
            <a:ext cx="9143999" cy="5143500"/>
          </a:xfrm>
          <a:prstGeom prst="rect">
            <a:avLst/>
          </a:prstGeom>
          <a:noFill/>
          <a:ln>
            <a:noFill/>
          </a:ln>
        </p:spPr>
      </p:pic>
      <p:sp>
        <p:nvSpPr>
          <p:cNvPr id="44" name="Google Shape;44;p6"/>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pic>
        <p:nvPicPr>
          <p:cNvPr id="46" name="Google Shape;46;p7"/>
          <p:cNvPicPr preferRelativeResize="0"/>
          <p:nvPr/>
        </p:nvPicPr>
        <p:blipFill>
          <a:blip r:embed="rId2">
            <a:alphaModFix/>
          </a:blip>
          <a:stretch>
            <a:fillRect/>
          </a:stretch>
        </p:blipFill>
        <p:spPr>
          <a:xfrm>
            <a:off x="0" y="0"/>
            <a:ext cx="9143999" cy="5143500"/>
          </a:xfrm>
          <a:prstGeom prst="rect">
            <a:avLst/>
          </a:prstGeom>
          <a:noFill/>
          <a:ln>
            <a:noFill/>
          </a:ln>
        </p:spPr>
      </p:pic>
      <p:sp>
        <p:nvSpPr>
          <p:cNvPr id="47" name="Google Shape;47;p7"/>
          <p:cNvSpPr txBox="1">
            <a:spLocks noGrp="1"/>
          </p:cNvSpPr>
          <p:nvPr>
            <p:ph type="title"/>
          </p:nvPr>
        </p:nvSpPr>
        <p:spPr>
          <a:xfrm>
            <a:off x="5740597" y="3218345"/>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subTitle" idx="1"/>
          </p:nvPr>
        </p:nvSpPr>
        <p:spPr>
          <a:xfrm>
            <a:off x="1073400" y="1645600"/>
            <a:ext cx="3843300" cy="244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9" name="Google Shape;49;p7"/>
          <p:cNvSpPr txBox="1">
            <a:spLocks noGrp="1"/>
          </p:cNvSpPr>
          <p:nvPr>
            <p:ph type="title" idx="2"/>
          </p:nvPr>
        </p:nvSpPr>
        <p:spPr>
          <a:xfrm>
            <a:off x="5757869" y="3492189"/>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b="0">
                <a:latin typeface="Roboto"/>
                <a:ea typeface="Roboto"/>
                <a:cs typeface="Roboto"/>
                <a:sym typeface="Robot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000000"/>
            </a:gs>
            <a:gs pos="50000">
              <a:srgbClr val="241441"/>
            </a:gs>
            <a:gs pos="100000">
              <a:srgbClr val="000000"/>
            </a:gs>
          </a:gsLst>
          <a:lin ang="5400700" scaled="0"/>
        </a:gra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a:blip r:embed="rId2">
            <a:alphaModFix/>
          </a:blip>
          <a:stretch>
            <a:fillRect/>
          </a:stretch>
        </p:blipFill>
        <p:spPr>
          <a:xfrm>
            <a:off x="0" y="0"/>
            <a:ext cx="9143999" cy="5143500"/>
          </a:xfrm>
          <a:prstGeom prst="rect">
            <a:avLst/>
          </a:prstGeom>
          <a:noFill/>
          <a:ln>
            <a:noFill/>
          </a:ln>
        </p:spPr>
      </p:pic>
      <p:sp>
        <p:nvSpPr>
          <p:cNvPr id="54" name="Google Shape;54;p9"/>
          <p:cNvSpPr txBox="1">
            <a:spLocks noGrp="1"/>
          </p:cNvSpPr>
          <p:nvPr>
            <p:ph type="title"/>
          </p:nvPr>
        </p:nvSpPr>
        <p:spPr>
          <a:xfrm>
            <a:off x="385266" y="1987183"/>
            <a:ext cx="3153000" cy="600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2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55" name="Google Shape;55;p9"/>
          <p:cNvSpPr txBox="1">
            <a:spLocks noGrp="1"/>
          </p:cNvSpPr>
          <p:nvPr>
            <p:ph type="subTitle" idx="1"/>
          </p:nvPr>
        </p:nvSpPr>
        <p:spPr>
          <a:xfrm>
            <a:off x="5122878" y="1580250"/>
            <a:ext cx="3005700" cy="217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Font typeface="Open Sans"/>
              <a:buNone/>
              <a:defRPr sz="1400">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pic>
        <p:nvPicPr>
          <p:cNvPr id="57" name="Google Shape;57;p10"/>
          <p:cNvPicPr preferRelativeResize="0"/>
          <p:nvPr/>
        </p:nvPicPr>
        <p:blipFill>
          <a:blip r:embed="rId2">
            <a:alphaModFix/>
          </a:blip>
          <a:stretch>
            <a:fillRect/>
          </a:stretch>
        </p:blipFill>
        <p:spPr>
          <a:xfrm>
            <a:off x="0" y="0"/>
            <a:ext cx="9143999" cy="5143500"/>
          </a:xfrm>
          <a:prstGeom prst="rect">
            <a:avLst/>
          </a:prstGeom>
          <a:noFill/>
          <a:ln>
            <a:noFill/>
          </a:ln>
        </p:spPr>
      </p:pic>
      <p:sp>
        <p:nvSpPr>
          <p:cNvPr id="58" name="Google Shape;58;p10"/>
          <p:cNvSpPr txBox="1">
            <a:spLocks noGrp="1"/>
          </p:cNvSpPr>
          <p:nvPr>
            <p:ph type="title"/>
          </p:nvPr>
        </p:nvSpPr>
        <p:spPr>
          <a:xfrm>
            <a:off x="2101800" y="2309850"/>
            <a:ext cx="4940400" cy="5238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1400">
                <a:latin typeface="Open Sans"/>
                <a:ea typeface="Open Sans"/>
                <a:cs typeface="Open Sans"/>
                <a:sym typeface="Open Sans"/>
              </a:defRPr>
            </a:lvl1pPr>
            <a:lvl2pPr lvl="1" algn="r">
              <a:spcBef>
                <a:spcPts val="0"/>
              </a:spcBef>
              <a:spcAft>
                <a:spcPts val="0"/>
              </a:spcAft>
              <a:buNone/>
              <a:defRPr>
                <a:latin typeface="Open Sans"/>
                <a:ea typeface="Open Sans"/>
                <a:cs typeface="Open Sans"/>
                <a:sym typeface="Open Sans"/>
              </a:defRPr>
            </a:lvl2pPr>
            <a:lvl3pPr lvl="2" algn="r">
              <a:spcBef>
                <a:spcPts val="0"/>
              </a:spcBef>
              <a:spcAft>
                <a:spcPts val="0"/>
              </a:spcAft>
              <a:buNone/>
              <a:defRPr>
                <a:latin typeface="Open Sans"/>
                <a:ea typeface="Open Sans"/>
                <a:cs typeface="Open Sans"/>
                <a:sym typeface="Open Sans"/>
              </a:defRPr>
            </a:lvl3pPr>
            <a:lvl4pPr lvl="3" algn="r">
              <a:spcBef>
                <a:spcPts val="0"/>
              </a:spcBef>
              <a:spcAft>
                <a:spcPts val="0"/>
              </a:spcAft>
              <a:buNone/>
              <a:defRPr>
                <a:latin typeface="Open Sans"/>
                <a:ea typeface="Open Sans"/>
                <a:cs typeface="Open Sans"/>
                <a:sym typeface="Open Sans"/>
              </a:defRPr>
            </a:lvl4pPr>
            <a:lvl5pPr lvl="4" algn="r">
              <a:spcBef>
                <a:spcPts val="0"/>
              </a:spcBef>
              <a:spcAft>
                <a:spcPts val="0"/>
              </a:spcAft>
              <a:buNone/>
              <a:defRPr>
                <a:latin typeface="Open Sans"/>
                <a:ea typeface="Open Sans"/>
                <a:cs typeface="Open Sans"/>
                <a:sym typeface="Open Sans"/>
              </a:defRPr>
            </a:lvl5pPr>
            <a:lvl6pPr lvl="5" algn="r">
              <a:spcBef>
                <a:spcPts val="0"/>
              </a:spcBef>
              <a:spcAft>
                <a:spcPts val="0"/>
              </a:spcAft>
              <a:buNone/>
              <a:defRPr>
                <a:latin typeface="Open Sans"/>
                <a:ea typeface="Open Sans"/>
                <a:cs typeface="Open Sans"/>
                <a:sym typeface="Open Sans"/>
              </a:defRPr>
            </a:lvl6pPr>
            <a:lvl7pPr lvl="6" algn="r">
              <a:spcBef>
                <a:spcPts val="0"/>
              </a:spcBef>
              <a:spcAft>
                <a:spcPts val="0"/>
              </a:spcAft>
              <a:buNone/>
              <a:defRPr>
                <a:latin typeface="Open Sans"/>
                <a:ea typeface="Open Sans"/>
                <a:cs typeface="Open Sans"/>
                <a:sym typeface="Open Sans"/>
              </a:defRPr>
            </a:lvl7pPr>
            <a:lvl8pPr lvl="7" algn="r">
              <a:spcBef>
                <a:spcPts val="0"/>
              </a:spcBef>
              <a:spcAft>
                <a:spcPts val="0"/>
              </a:spcAft>
              <a:buNone/>
              <a:defRPr>
                <a:latin typeface="Open Sans"/>
                <a:ea typeface="Open Sans"/>
                <a:cs typeface="Open Sans"/>
                <a:sym typeface="Open Sans"/>
              </a:defRPr>
            </a:lvl8pPr>
            <a:lvl9pPr lvl="8" algn="r">
              <a:spcBef>
                <a:spcPts val="0"/>
              </a:spcBef>
              <a:spcAft>
                <a:spcPts val="0"/>
              </a:spcAft>
              <a:buNone/>
              <a:defRPr>
                <a:latin typeface="Open Sans"/>
                <a:ea typeface="Open Sans"/>
                <a:cs typeface="Open Sans"/>
                <a:sym typeface="Open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0000"/>
            </a:gs>
            <a:gs pos="50000">
              <a:srgbClr val="241441"/>
            </a:gs>
            <a:gs pos="100000">
              <a:srgbClr val="000000"/>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600"/>
              <a:buFont typeface="Oswald"/>
              <a:buNone/>
              <a:defRPr sz="3600" b="1">
                <a:solidFill>
                  <a:srgbClr val="FFFFFF"/>
                </a:solidFill>
                <a:latin typeface="Oswald"/>
                <a:ea typeface="Oswald"/>
                <a:cs typeface="Oswald"/>
                <a:sym typeface="Oswald"/>
              </a:defRPr>
            </a:lvl1pPr>
            <a:lvl2pPr lvl="1">
              <a:spcBef>
                <a:spcPts val="0"/>
              </a:spcBef>
              <a:spcAft>
                <a:spcPts val="0"/>
              </a:spcAft>
              <a:buClr>
                <a:srgbClr val="FFFFFF"/>
              </a:buClr>
              <a:buSzPts val="2800"/>
              <a:buNone/>
              <a:defRPr sz="2800">
                <a:solidFill>
                  <a:srgbClr val="FFFFFF"/>
                </a:solidFill>
              </a:defRPr>
            </a:lvl2pPr>
            <a:lvl3pPr lvl="2">
              <a:spcBef>
                <a:spcPts val="0"/>
              </a:spcBef>
              <a:spcAft>
                <a:spcPts val="0"/>
              </a:spcAft>
              <a:buClr>
                <a:srgbClr val="FFFFFF"/>
              </a:buClr>
              <a:buSzPts val="2800"/>
              <a:buNone/>
              <a:defRPr sz="2800">
                <a:solidFill>
                  <a:srgbClr val="FFFFFF"/>
                </a:solidFill>
              </a:defRPr>
            </a:lvl3pPr>
            <a:lvl4pPr lvl="3">
              <a:spcBef>
                <a:spcPts val="0"/>
              </a:spcBef>
              <a:spcAft>
                <a:spcPts val="0"/>
              </a:spcAft>
              <a:buClr>
                <a:srgbClr val="FFFFFF"/>
              </a:buClr>
              <a:buSzPts val="2800"/>
              <a:buNone/>
              <a:defRPr sz="2800">
                <a:solidFill>
                  <a:srgbClr val="FFFFFF"/>
                </a:solidFill>
              </a:defRPr>
            </a:lvl4pPr>
            <a:lvl5pPr lvl="4">
              <a:spcBef>
                <a:spcPts val="0"/>
              </a:spcBef>
              <a:spcAft>
                <a:spcPts val="0"/>
              </a:spcAft>
              <a:buClr>
                <a:srgbClr val="FFFFFF"/>
              </a:buClr>
              <a:buSzPts val="2800"/>
              <a:buNone/>
              <a:defRPr sz="2800">
                <a:solidFill>
                  <a:srgbClr val="FFFFFF"/>
                </a:solidFill>
              </a:defRPr>
            </a:lvl5pPr>
            <a:lvl6pPr lvl="5">
              <a:spcBef>
                <a:spcPts val="0"/>
              </a:spcBef>
              <a:spcAft>
                <a:spcPts val="0"/>
              </a:spcAft>
              <a:buClr>
                <a:srgbClr val="FFFFFF"/>
              </a:buClr>
              <a:buSzPts val="2800"/>
              <a:buNone/>
              <a:defRPr sz="2800">
                <a:solidFill>
                  <a:srgbClr val="FFFFFF"/>
                </a:solidFill>
              </a:defRPr>
            </a:lvl6pPr>
            <a:lvl7pPr lvl="6">
              <a:spcBef>
                <a:spcPts val="0"/>
              </a:spcBef>
              <a:spcAft>
                <a:spcPts val="0"/>
              </a:spcAft>
              <a:buClr>
                <a:srgbClr val="FFFFFF"/>
              </a:buClr>
              <a:buSzPts val="2800"/>
              <a:buNone/>
              <a:defRPr sz="2800">
                <a:solidFill>
                  <a:srgbClr val="FFFFFF"/>
                </a:solidFill>
              </a:defRPr>
            </a:lvl7pPr>
            <a:lvl8pPr lvl="7">
              <a:spcBef>
                <a:spcPts val="0"/>
              </a:spcBef>
              <a:spcAft>
                <a:spcPts val="0"/>
              </a:spcAft>
              <a:buClr>
                <a:srgbClr val="FFFFFF"/>
              </a:buClr>
              <a:buSzPts val="2800"/>
              <a:buNone/>
              <a:defRPr sz="2800">
                <a:solidFill>
                  <a:srgbClr val="FFFFFF"/>
                </a:solidFill>
              </a:defRPr>
            </a:lvl8pPr>
            <a:lvl9pPr lvl="8">
              <a:spcBef>
                <a:spcPts val="0"/>
              </a:spcBef>
              <a:spcAft>
                <a:spcPts val="0"/>
              </a:spcAft>
              <a:buClr>
                <a:srgbClr val="FFFFFF"/>
              </a:buClr>
              <a:buSzPts val="2800"/>
              <a:buNone/>
              <a:defRPr sz="2800">
                <a:solidFill>
                  <a:srgbClr val="FFFFFF"/>
                </a:solidFill>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1pPr>
            <a:lvl2pPr marL="914400" lvl="1"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60" r:id="rId10"/>
    <p:sldLayoutId id="2147483661" r:id="rId11"/>
    <p:sldLayoutId id="2147483663" r:id="rId12"/>
    <p:sldLayoutId id="2147483666" r:id="rId13"/>
    <p:sldLayoutId id="2147483671" r:id="rId14"/>
    <p:sldLayoutId id="2147483673"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34.xml.rels><?xml version="1.0" encoding="UTF-8" standalone="yes"?>
<Relationships xmlns="http://schemas.openxmlformats.org/package/2006/relationships"><Relationship Id="rId3" Type="http://schemas.openxmlformats.org/officeDocument/2006/relationships/image" Target="../media/image98.emf"/><Relationship Id="rId7"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35.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36.xml.rels><?xml version="1.0" encoding="UTF-8" standalone="yes"?>
<Relationships xmlns="http://schemas.openxmlformats.org/package/2006/relationships"><Relationship Id="rId3" Type="http://schemas.openxmlformats.org/officeDocument/2006/relationships/image" Target="../media/image108.emf"/><Relationship Id="rId7"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37.xml.rels><?xml version="1.0" encoding="UTF-8" standalone="yes"?>
<Relationships xmlns="http://schemas.openxmlformats.org/package/2006/relationships"><Relationship Id="rId3" Type="http://schemas.openxmlformats.org/officeDocument/2006/relationships/image" Target="../media/image113.emf"/><Relationship Id="rId7"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slides/_rels/slide3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98.emf"/><Relationship Id="rId7"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3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p:nvPr/>
        </p:nvSpPr>
        <p:spPr>
          <a:xfrm rot="10800000">
            <a:off x="8984135" y="2053753"/>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98" name="Google Shape;198;p32"/>
          <p:cNvSpPr/>
          <p:nvPr/>
        </p:nvSpPr>
        <p:spPr>
          <a:xfrm rot="10800000">
            <a:off x="9035854" y="2123483"/>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199" name="Google Shape;199;p32"/>
          <p:cNvGrpSpPr/>
          <p:nvPr/>
        </p:nvGrpSpPr>
        <p:grpSpPr>
          <a:xfrm rot="10800000">
            <a:off x="3969943" y="-300787"/>
            <a:ext cx="1201952" cy="944177"/>
            <a:chOff x="813468" y="2715338"/>
            <a:chExt cx="1201952" cy="944177"/>
          </a:xfrm>
        </p:grpSpPr>
        <p:sp>
          <p:nvSpPr>
            <p:cNvPr id="200" name="Google Shape;200;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1" name="Google Shape;201;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2" name="Google Shape;202;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03" name="Google Shape;203;p32"/>
          <p:cNvSpPr/>
          <p:nvPr/>
        </p:nvSpPr>
        <p:spPr>
          <a:xfrm>
            <a:off x="782" y="2088028"/>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4" name="Google Shape;204;p32"/>
          <p:cNvSpPr/>
          <p:nvPr/>
        </p:nvSpPr>
        <p:spPr>
          <a:xfrm>
            <a:off x="6"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5" name="Google Shape;205;p32"/>
          <p:cNvSpPr/>
          <p:nvPr/>
        </p:nvSpPr>
        <p:spPr>
          <a:xfrm>
            <a:off x="6" y="2019074"/>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206" name="Google Shape;206;p32"/>
          <p:cNvGrpSpPr/>
          <p:nvPr/>
        </p:nvGrpSpPr>
        <p:grpSpPr>
          <a:xfrm>
            <a:off x="462057" y="1979184"/>
            <a:ext cx="304021" cy="1220039"/>
            <a:chOff x="350242" y="1996613"/>
            <a:chExt cx="304021" cy="1220039"/>
          </a:xfrm>
        </p:grpSpPr>
        <p:sp>
          <p:nvSpPr>
            <p:cNvPr id="207" name="Google Shape;207;p32"/>
            <p:cNvSpPr/>
            <p:nvPr/>
          </p:nvSpPr>
          <p:spPr>
            <a:xfrm>
              <a:off x="384229" y="1996613"/>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8" name="Google Shape;208;p32"/>
            <p:cNvSpPr/>
            <p:nvPr/>
          </p:nvSpPr>
          <p:spPr>
            <a:xfrm>
              <a:off x="350242" y="2257297"/>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09" name="Google Shape;209;p32"/>
          <p:cNvSpPr/>
          <p:nvPr/>
        </p:nvSpPr>
        <p:spPr>
          <a:xfrm rot="10800000">
            <a:off x="8660540"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210" name="Google Shape;210;p32"/>
          <p:cNvGrpSpPr/>
          <p:nvPr/>
        </p:nvGrpSpPr>
        <p:grpSpPr>
          <a:xfrm>
            <a:off x="8380018" y="1944447"/>
            <a:ext cx="304022" cy="1220039"/>
            <a:chOff x="8489731" y="1961756"/>
            <a:chExt cx="304022" cy="1220039"/>
          </a:xfrm>
        </p:grpSpPr>
        <p:sp>
          <p:nvSpPr>
            <p:cNvPr id="211" name="Google Shape;211;p32"/>
            <p:cNvSpPr/>
            <p:nvPr/>
          </p:nvSpPr>
          <p:spPr>
            <a:xfrm rot="10800000">
              <a:off x="8489731" y="1961756"/>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2" name="Google Shape;212;p32"/>
            <p:cNvSpPr/>
            <p:nvPr/>
          </p:nvSpPr>
          <p:spPr>
            <a:xfrm rot="10800000">
              <a:off x="8636248" y="2223463"/>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213" name="Google Shape;213;p32"/>
          <p:cNvGrpSpPr/>
          <p:nvPr/>
        </p:nvGrpSpPr>
        <p:grpSpPr>
          <a:xfrm>
            <a:off x="3969943" y="4600338"/>
            <a:ext cx="1201952" cy="944177"/>
            <a:chOff x="813468" y="2715338"/>
            <a:chExt cx="1201952" cy="944177"/>
          </a:xfrm>
        </p:grpSpPr>
        <p:sp>
          <p:nvSpPr>
            <p:cNvPr id="214" name="Google Shape;214;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5" name="Google Shape;215;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6" name="Google Shape;216;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17" name="Google Shape;217;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8" name="Google Shape;218;p32"/>
          <p:cNvSpPr/>
          <p:nvPr/>
        </p:nvSpPr>
        <p:spPr>
          <a:xfrm>
            <a:off x="1749711" y="1756033"/>
            <a:ext cx="5648755" cy="236626"/>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9" name="Google Shape;219;p32"/>
          <p:cNvSpPr/>
          <p:nvPr/>
        </p:nvSpPr>
        <p:spPr>
          <a:xfrm>
            <a:off x="542476" y="2830963"/>
            <a:ext cx="8063318" cy="1626802"/>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0" name="Google Shape;220;p32"/>
          <p:cNvSpPr/>
          <p:nvPr/>
        </p:nvSpPr>
        <p:spPr>
          <a:xfrm>
            <a:off x="838087" y="3728054"/>
            <a:ext cx="384351" cy="384351"/>
          </a:xfrm>
          <a:custGeom>
            <a:avLst/>
            <a:gdLst/>
            <a:ahLst/>
            <a:cxnLst/>
            <a:rect l="l" t="t" r="r" b="b"/>
            <a:pathLst>
              <a:path w="13312" h="13312" fill="none" extrusionOk="0">
                <a:moveTo>
                  <a:pt x="8347" y="120"/>
                </a:moveTo>
                <a:cubicBezTo>
                  <a:pt x="8728" y="1"/>
                  <a:pt x="9133" y="96"/>
                  <a:pt x="9430" y="358"/>
                </a:cubicBezTo>
                <a:lnTo>
                  <a:pt x="10704" y="1632"/>
                </a:lnTo>
                <a:lnTo>
                  <a:pt x="11193" y="2120"/>
                </a:lnTo>
                <a:lnTo>
                  <a:pt x="11693" y="2620"/>
                </a:lnTo>
                <a:lnTo>
                  <a:pt x="12955" y="3894"/>
                </a:lnTo>
                <a:cubicBezTo>
                  <a:pt x="13217" y="4180"/>
                  <a:pt x="13312" y="4597"/>
                  <a:pt x="13193" y="4966"/>
                </a:cubicBezTo>
                <a:lnTo>
                  <a:pt x="10264" y="12729"/>
                </a:lnTo>
                <a:cubicBezTo>
                  <a:pt x="10109" y="13086"/>
                  <a:pt x="9764" y="13312"/>
                  <a:pt x="9383" y="13312"/>
                </a:cubicBezTo>
                <a:lnTo>
                  <a:pt x="7275" y="13193"/>
                </a:lnTo>
                <a:cubicBezTo>
                  <a:pt x="6859" y="13157"/>
                  <a:pt x="6466" y="12979"/>
                  <a:pt x="6156" y="12693"/>
                </a:cubicBezTo>
                <a:lnTo>
                  <a:pt x="3882" y="10419"/>
                </a:lnTo>
                <a:lnTo>
                  <a:pt x="3394" y="9931"/>
                </a:lnTo>
                <a:lnTo>
                  <a:pt x="2894" y="9431"/>
                </a:lnTo>
                <a:lnTo>
                  <a:pt x="620" y="7156"/>
                </a:lnTo>
                <a:cubicBezTo>
                  <a:pt x="346" y="6847"/>
                  <a:pt x="167" y="6466"/>
                  <a:pt x="120" y="6049"/>
                </a:cubicBezTo>
                <a:lnTo>
                  <a:pt x="13" y="3942"/>
                </a:lnTo>
                <a:cubicBezTo>
                  <a:pt x="1" y="3549"/>
                  <a:pt x="227" y="3204"/>
                  <a:pt x="584"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1" name="Google Shape;221;p32"/>
          <p:cNvSpPr/>
          <p:nvPr/>
        </p:nvSpPr>
        <p:spPr>
          <a:xfrm>
            <a:off x="7995659" y="3728041"/>
            <a:ext cx="384351" cy="384351"/>
          </a:xfrm>
          <a:custGeom>
            <a:avLst/>
            <a:gdLst/>
            <a:ahLst/>
            <a:cxnLst/>
            <a:rect l="l" t="t" r="r" b="b"/>
            <a:pathLst>
              <a:path w="13312" h="13312" fill="none" extrusionOk="0">
                <a:moveTo>
                  <a:pt x="4953" y="120"/>
                </a:moveTo>
                <a:cubicBezTo>
                  <a:pt x="4584" y="1"/>
                  <a:pt x="4167" y="96"/>
                  <a:pt x="3882" y="358"/>
                </a:cubicBezTo>
                <a:lnTo>
                  <a:pt x="2608" y="1632"/>
                </a:lnTo>
                <a:lnTo>
                  <a:pt x="2119" y="2120"/>
                </a:lnTo>
                <a:lnTo>
                  <a:pt x="1619" y="2620"/>
                </a:lnTo>
                <a:lnTo>
                  <a:pt x="345" y="3894"/>
                </a:lnTo>
                <a:cubicBezTo>
                  <a:pt x="83" y="4180"/>
                  <a:pt x="0" y="4597"/>
                  <a:pt x="119" y="4966"/>
                </a:cubicBezTo>
                <a:lnTo>
                  <a:pt x="3048" y="12729"/>
                </a:lnTo>
                <a:cubicBezTo>
                  <a:pt x="3203" y="13086"/>
                  <a:pt x="3548" y="13312"/>
                  <a:pt x="3941" y="13312"/>
                </a:cubicBezTo>
                <a:lnTo>
                  <a:pt x="6037" y="13193"/>
                </a:lnTo>
                <a:cubicBezTo>
                  <a:pt x="6453" y="13157"/>
                  <a:pt x="6846" y="12979"/>
                  <a:pt x="7156" y="12693"/>
                </a:cubicBezTo>
                <a:lnTo>
                  <a:pt x="9430" y="10419"/>
                </a:lnTo>
                <a:lnTo>
                  <a:pt x="9930" y="9931"/>
                </a:lnTo>
                <a:lnTo>
                  <a:pt x="10418" y="9431"/>
                </a:lnTo>
                <a:lnTo>
                  <a:pt x="12692" y="7156"/>
                </a:lnTo>
                <a:cubicBezTo>
                  <a:pt x="12978" y="6847"/>
                  <a:pt x="13145" y="6466"/>
                  <a:pt x="13192" y="6049"/>
                </a:cubicBezTo>
                <a:lnTo>
                  <a:pt x="13311" y="3942"/>
                </a:lnTo>
                <a:cubicBezTo>
                  <a:pt x="13311" y="3549"/>
                  <a:pt x="13085" y="3204"/>
                  <a:pt x="12728"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222" name="Google Shape;222;p32"/>
          <p:cNvGrpSpPr/>
          <p:nvPr/>
        </p:nvGrpSpPr>
        <p:grpSpPr>
          <a:xfrm>
            <a:off x="837412" y="920661"/>
            <a:ext cx="384351" cy="384004"/>
            <a:chOff x="837412" y="920661"/>
            <a:chExt cx="384351" cy="384004"/>
          </a:xfrm>
        </p:grpSpPr>
        <p:sp>
          <p:nvSpPr>
            <p:cNvPr id="223" name="Google Shape;223;p32"/>
            <p:cNvSpPr/>
            <p:nvPr/>
          </p:nvSpPr>
          <p:spPr>
            <a:xfrm>
              <a:off x="837412" y="920661"/>
              <a:ext cx="384351" cy="384004"/>
            </a:xfrm>
            <a:custGeom>
              <a:avLst/>
              <a:gdLst/>
              <a:ahLst/>
              <a:cxnLst/>
              <a:rect l="l" t="t" r="r" b="b"/>
              <a:pathLst>
                <a:path w="13312" h="13300" fill="none" extrusionOk="0">
                  <a:moveTo>
                    <a:pt x="8347" y="13181"/>
                  </a:moveTo>
                  <a:cubicBezTo>
                    <a:pt x="8728" y="13300"/>
                    <a:pt x="9133" y="13204"/>
                    <a:pt x="9430" y="12942"/>
                  </a:cubicBezTo>
                  <a:lnTo>
                    <a:pt x="10704" y="11680"/>
                  </a:lnTo>
                  <a:lnTo>
                    <a:pt x="11193" y="11192"/>
                  </a:lnTo>
                  <a:lnTo>
                    <a:pt x="11693" y="10692"/>
                  </a:lnTo>
                  <a:lnTo>
                    <a:pt x="12955" y="9418"/>
                  </a:lnTo>
                  <a:cubicBezTo>
                    <a:pt x="13217" y="9132"/>
                    <a:pt x="13312" y="8716"/>
                    <a:pt x="13193" y="8347"/>
                  </a:cubicBezTo>
                  <a:lnTo>
                    <a:pt x="10264" y="572"/>
                  </a:lnTo>
                  <a:cubicBezTo>
                    <a:pt x="10109" y="227"/>
                    <a:pt x="9764" y="0"/>
                    <a:pt x="9383" y="0"/>
                  </a:cubicBezTo>
                  <a:lnTo>
                    <a:pt x="7275" y="108"/>
                  </a:lnTo>
                  <a:cubicBezTo>
                    <a:pt x="6859" y="155"/>
                    <a:pt x="6466" y="334"/>
                    <a:pt x="6156" y="608"/>
                  </a:cubicBezTo>
                  <a:lnTo>
                    <a:pt x="3882" y="2882"/>
                  </a:lnTo>
                  <a:lnTo>
                    <a:pt x="3394" y="3370"/>
                  </a:lnTo>
                  <a:lnTo>
                    <a:pt x="2894" y="3870"/>
                  </a:lnTo>
                  <a:lnTo>
                    <a:pt x="620" y="6144"/>
                  </a:lnTo>
                  <a:cubicBezTo>
                    <a:pt x="346" y="6454"/>
                    <a:pt x="167" y="6846"/>
                    <a:pt x="120" y="7263"/>
                  </a:cubicBezTo>
                  <a:lnTo>
                    <a:pt x="13" y="9359"/>
                  </a:lnTo>
                  <a:cubicBezTo>
                    <a:pt x="1" y="9752"/>
                    <a:pt x="227" y="10097"/>
                    <a:pt x="584" y="10252"/>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4" name="Google Shape;224;p32"/>
            <p:cNvSpPr/>
            <p:nvPr/>
          </p:nvSpPr>
          <p:spPr>
            <a:xfrm>
              <a:off x="948110" y="1036846"/>
              <a:ext cx="161946" cy="161166"/>
            </a:xfrm>
            <a:custGeom>
              <a:avLst/>
              <a:gdLst/>
              <a:ahLst/>
              <a:cxnLst/>
              <a:rect l="l" t="t" r="r" b="b"/>
              <a:pathLst>
                <a:path w="5609" h="5582" extrusionOk="0">
                  <a:moveTo>
                    <a:pt x="3941" y="1"/>
                  </a:moveTo>
                  <a:lnTo>
                    <a:pt x="3048" y="48"/>
                  </a:lnTo>
                  <a:cubicBezTo>
                    <a:pt x="2882" y="72"/>
                    <a:pt x="2715" y="144"/>
                    <a:pt x="2584" y="263"/>
                  </a:cubicBezTo>
                  <a:lnTo>
                    <a:pt x="1620" y="1215"/>
                  </a:lnTo>
                  <a:lnTo>
                    <a:pt x="1417" y="1429"/>
                  </a:lnTo>
                  <a:lnTo>
                    <a:pt x="1203" y="1632"/>
                  </a:lnTo>
                  <a:lnTo>
                    <a:pt x="262" y="2596"/>
                  </a:lnTo>
                  <a:cubicBezTo>
                    <a:pt x="143" y="2727"/>
                    <a:pt x="72" y="2894"/>
                    <a:pt x="48" y="3073"/>
                  </a:cubicBezTo>
                  <a:lnTo>
                    <a:pt x="0" y="3965"/>
                  </a:lnTo>
                  <a:cubicBezTo>
                    <a:pt x="0" y="4120"/>
                    <a:pt x="96" y="4275"/>
                    <a:pt x="251" y="4335"/>
                  </a:cubicBezTo>
                  <a:lnTo>
                    <a:pt x="3525" y="5561"/>
                  </a:lnTo>
                  <a:cubicBezTo>
                    <a:pt x="3570" y="5575"/>
                    <a:pt x="3616" y="5582"/>
                    <a:pt x="3662" y="5582"/>
                  </a:cubicBezTo>
                  <a:cubicBezTo>
                    <a:pt x="3773" y="5582"/>
                    <a:pt x="3881" y="5542"/>
                    <a:pt x="3965" y="5466"/>
                  </a:cubicBezTo>
                  <a:lnTo>
                    <a:pt x="4501" y="4930"/>
                  </a:lnTo>
                  <a:lnTo>
                    <a:pt x="4715" y="4716"/>
                  </a:lnTo>
                  <a:lnTo>
                    <a:pt x="4918" y="4513"/>
                  </a:lnTo>
                  <a:lnTo>
                    <a:pt x="5454" y="3977"/>
                  </a:lnTo>
                  <a:cubicBezTo>
                    <a:pt x="5561" y="3846"/>
                    <a:pt x="5608" y="3680"/>
                    <a:pt x="5549" y="3525"/>
                  </a:cubicBezTo>
                  <a:lnTo>
                    <a:pt x="4322" y="251"/>
                  </a:lnTo>
                  <a:cubicBezTo>
                    <a:pt x="4251" y="96"/>
                    <a:pt x="4108" y="1"/>
                    <a:pt x="3941" y="1"/>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225" name="Google Shape;225;p32"/>
          <p:cNvGrpSpPr/>
          <p:nvPr/>
        </p:nvGrpSpPr>
        <p:grpSpPr>
          <a:xfrm>
            <a:off x="7920781" y="920477"/>
            <a:ext cx="384351" cy="384351"/>
            <a:chOff x="7920781" y="920477"/>
            <a:chExt cx="384351" cy="384351"/>
          </a:xfrm>
        </p:grpSpPr>
        <p:sp>
          <p:nvSpPr>
            <p:cNvPr id="226" name="Google Shape;226;p32"/>
            <p:cNvSpPr/>
            <p:nvPr/>
          </p:nvSpPr>
          <p:spPr>
            <a:xfrm>
              <a:off x="7920781" y="920477"/>
              <a:ext cx="384351" cy="384351"/>
            </a:xfrm>
            <a:custGeom>
              <a:avLst/>
              <a:gdLst/>
              <a:ahLst/>
              <a:cxnLst/>
              <a:rect l="l" t="t" r="r" b="b"/>
              <a:pathLst>
                <a:path w="13312" h="13312" fill="none" extrusionOk="0">
                  <a:moveTo>
                    <a:pt x="4953" y="13193"/>
                  </a:moveTo>
                  <a:cubicBezTo>
                    <a:pt x="4584" y="13312"/>
                    <a:pt x="4167" y="13216"/>
                    <a:pt x="3882" y="12954"/>
                  </a:cubicBezTo>
                  <a:lnTo>
                    <a:pt x="2608" y="11692"/>
                  </a:lnTo>
                  <a:lnTo>
                    <a:pt x="2119" y="11192"/>
                  </a:lnTo>
                  <a:lnTo>
                    <a:pt x="1619" y="10704"/>
                  </a:lnTo>
                  <a:lnTo>
                    <a:pt x="345" y="9430"/>
                  </a:lnTo>
                  <a:cubicBezTo>
                    <a:pt x="83" y="9133"/>
                    <a:pt x="0" y="8728"/>
                    <a:pt x="119" y="8347"/>
                  </a:cubicBezTo>
                  <a:lnTo>
                    <a:pt x="3048" y="584"/>
                  </a:lnTo>
                  <a:cubicBezTo>
                    <a:pt x="3203" y="227"/>
                    <a:pt x="3548" y="0"/>
                    <a:pt x="3941" y="0"/>
                  </a:cubicBezTo>
                  <a:lnTo>
                    <a:pt x="6037" y="120"/>
                  </a:lnTo>
                  <a:cubicBezTo>
                    <a:pt x="6453" y="167"/>
                    <a:pt x="6846" y="334"/>
                    <a:pt x="7156" y="620"/>
                  </a:cubicBezTo>
                  <a:lnTo>
                    <a:pt x="9430" y="2894"/>
                  </a:lnTo>
                  <a:lnTo>
                    <a:pt x="9930" y="3382"/>
                  </a:lnTo>
                  <a:lnTo>
                    <a:pt x="10418" y="3882"/>
                  </a:lnTo>
                  <a:lnTo>
                    <a:pt x="12692" y="6156"/>
                  </a:lnTo>
                  <a:cubicBezTo>
                    <a:pt x="12978" y="6466"/>
                    <a:pt x="13145" y="6858"/>
                    <a:pt x="13192" y="7275"/>
                  </a:cubicBezTo>
                  <a:lnTo>
                    <a:pt x="13311" y="9371"/>
                  </a:lnTo>
                  <a:cubicBezTo>
                    <a:pt x="13311" y="9764"/>
                    <a:pt x="13085" y="10109"/>
                    <a:pt x="12728" y="10264"/>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7" name="Google Shape;227;p32"/>
            <p:cNvSpPr/>
            <p:nvPr/>
          </p:nvSpPr>
          <p:spPr>
            <a:xfrm>
              <a:off x="8032491" y="1037009"/>
              <a:ext cx="162292" cy="161166"/>
            </a:xfrm>
            <a:custGeom>
              <a:avLst/>
              <a:gdLst/>
              <a:ahLst/>
              <a:cxnLst/>
              <a:rect l="l" t="t" r="r" b="b"/>
              <a:pathLst>
                <a:path w="5621" h="5582" extrusionOk="0">
                  <a:moveTo>
                    <a:pt x="1656" y="1"/>
                  </a:moveTo>
                  <a:cubicBezTo>
                    <a:pt x="1501" y="1"/>
                    <a:pt x="1358" y="96"/>
                    <a:pt x="1286" y="251"/>
                  </a:cubicBezTo>
                  <a:lnTo>
                    <a:pt x="48" y="3525"/>
                  </a:lnTo>
                  <a:cubicBezTo>
                    <a:pt x="1" y="3680"/>
                    <a:pt x="36" y="3846"/>
                    <a:pt x="155" y="3977"/>
                  </a:cubicBezTo>
                  <a:lnTo>
                    <a:pt x="691" y="4513"/>
                  </a:lnTo>
                  <a:lnTo>
                    <a:pt x="894" y="4716"/>
                  </a:lnTo>
                  <a:lnTo>
                    <a:pt x="1108" y="4930"/>
                  </a:lnTo>
                  <a:lnTo>
                    <a:pt x="1644" y="5466"/>
                  </a:lnTo>
                  <a:cubicBezTo>
                    <a:pt x="1728" y="5542"/>
                    <a:pt x="1836" y="5582"/>
                    <a:pt x="1947" y="5582"/>
                  </a:cubicBezTo>
                  <a:cubicBezTo>
                    <a:pt x="1993" y="5582"/>
                    <a:pt x="2039" y="5575"/>
                    <a:pt x="2084" y="5561"/>
                  </a:cubicBezTo>
                  <a:lnTo>
                    <a:pt x="5370" y="4335"/>
                  </a:lnTo>
                  <a:cubicBezTo>
                    <a:pt x="5525" y="4263"/>
                    <a:pt x="5620" y="4120"/>
                    <a:pt x="5620" y="3954"/>
                  </a:cubicBezTo>
                  <a:lnTo>
                    <a:pt x="5573" y="3061"/>
                  </a:lnTo>
                  <a:cubicBezTo>
                    <a:pt x="5549" y="2894"/>
                    <a:pt x="5477" y="2727"/>
                    <a:pt x="5358" y="2596"/>
                  </a:cubicBezTo>
                  <a:lnTo>
                    <a:pt x="4406" y="1632"/>
                  </a:lnTo>
                  <a:lnTo>
                    <a:pt x="4192" y="1429"/>
                  </a:lnTo>
                  <a:lnTo>
                    <a:pt x="3989" y="1215"/>
                  </a:lnTo>
                  <a:lnTo>
                    <a:pt x="3025" y="263"/>
                  </a:lnTo>
                  <a:cubicBezTo>
                    <a:pt x="2894" y="144"/>
                    <a:pt x="2727" y="72"/>
                    <a:pt x="2549" y="48"/>
                  </a:cubicBezTo>
                  <a:lnTo>
                    <a:pt x="165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28" name="Google Shape;228;p32"/>
          <p:cNvSpPr/>
          <p:nvPr/>
        </p:nvSpPr>
        <p:spPr>
          <a:xfrm>
            <a:off x="948439" y="3834739"/>
            <a:ext cx="162292" cy="161137"/>
          </a:xfrm>
          <a:custGeom>
            <a:avLst/>
            <a:gdLst/>
            <a:ahLst/>
            <a:cxnLst/>
            <a:rect l="l" t="t" r="r" b="b"/>
            <a:pathLst>
              <a:path w="5621" h="5581" extrusionOk="0">
                <a:moveTo>
                  <a:pt x="3671" y="0"/>
                </a:moveTo>
                <a:cubicBezTo>
                  <a:pt x="3626" y="0"/>
                  <a:pt x="3581" y="7"/>
                  <a:pt x="3537" y="21"/>
                </a:cubicBezTo>
                <a:lnTo>
                  <a:pt x="251" y="1259"/>
                </a:lnTo>
                <a:cubicBezTo>
                  <a:pt x="96" y="1318"/>
                  <a:pt x="1" y="1461"/>
                  <a:pt x="1" y="1628"/>
                </a:cubicBezTo>
                <a:lnTo>
                  <a:pt x="48" y="2521"/>
                </a:lnTo>
                <a:cubicBezTo>
                  <a:pt x="72" y="2699"/>
                  <a:pt x="143" y="2866"/>
                  <a:pt x="263" y="2997"/>
                </a:cubicBezTo>
                <a:lnTo>
                  <a:pt x="1215" y="3950"/>
                </a:lnTo>
                <a:lnTo>
                  <a:pt x="1429" y="4164"/>
                </a:lnTo>
                <a:lnTo>
                  <a:pt x="1632" y="4366"/>
                </a:lnTo>
                <a:lnTo>
                  <a:pt x="2596" y="5319"/>
                </a:lnTo>
                <a:cubicBezTo>
                  <a:pt x="2727" y="5438"/>
                  <a:pt x="2894" y="5521"/>
                  <a:pt x="3060" y="5533"/>
                </a:cubicBezTo>
                <a:lnTo>
                  <a:pt x="3953" y="5581"/>
                </a:lnTo>
                <a:cubicBezTo>
                  <a:pt x="4120" y="5581"/>
                  <a:pt x="4263" y="5486"/>
                  <a:pt x="4334" y="5343"/>
                </a:cubicBezTo>
                <a:lnTo>
                  <a:pt x="5561" y="2068"/>
                </a:lnTo>
                <a:cubicBezTo>
                  <a:pt x="5620" y="1902"/>
                  <a:pt x="5573" y="1735"/>
                  <a:pt x="5466" y="1616"/>
                </a:cubicBezTo>
                <a:lnTo>
                  <a:pt x="4930" y="1080"/>
                </a:lnTo>
                <a:lnTo>
                  <a:pt x="4727" y="866"/>
                </a:lnTo>
                <a:lnTo>
                  <a:pt x="4513" y="664"/>
                </a:lnTo>
                <a:lnTo>
                  <a:pt x="3977" y="128"/>
                </a:lnTo>
                <a:cubicBezTo>
                  <a:pt x="3892" y="43"/>
                  <a:pt x="3783" y="0"/>
                  <a:pt x="367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9" name="Google Shape;229;p32"/>
          <p:cNvSpPr/>
          <p:nvPr/>
        </p:nvSpPr>
        <p:spPr>
          <a:xfrm>
            <a:off x="8107369" y="3834727"/>
            <a:ext cx="161946" cy="161137"/>
          </a:xfrm>
          <a:custGeom>
            <a:avLst/>
            <a:gdLst/>
            <a:ahLst/>
            <a:cxnLst/>
            <a:rect l="l" t="t" r="r" b="b"/>
            <a:pathLst>
              <a:path w="5609" h="5581" extrusionOk="0">
                <a:moveTo>
                  <a:pt x="1950" y="0"/>
                </a:moveTo>
                <a:cubicBezTo>
                  <a:pt x="1838" y="0"/>
                  <a:pt x="1729" y="43"/>
                  <a:pt x="1644" y="128"/>
                </a:cubicBezTo>
                <a:lnTo>
                  <a:pt x="1108" y="664"/>
                </a:lnTo>
                <a:lnTo>
                  <a:pt x="894" y="866"/>
                </a:lnTo>
                <a:lnTo>
                  <a:pt x="679" y="1080"/>
                </a:lnTo>
                <a:lnTo>
                  <a:pt x="155" y="1616"/>
                </a:lnTo>
                <a:cubicBezTo>
                  <a:pt x="36" y="1735"/>
                  <a:pt x="1" y="1902"/>
                  <a:pt x="48" y="2068"/>
                </a:cubicBezTo>
                <a:lnTo>
                  <a:pt x="1286" y="5343"/>
                </a:lnTo>
                <a:cubicBezTo>
                  <a:pt x="1346" y="5486"/>
                  <a:pt x="1501" y="5581"/>
                  <a:pt x="1656" y="5581"/>
                </a:cubicBezTo>
                <a:lnTo>
                  <a:pt x="2549" y="5533"/>
                </a:lnTo>
                <a:cubicBezTo>
                  <a:pt x="2727" y="5509"/>
                  <a:pt x="2894" y="5438"/>
                  <a:pt x="3025" y="5319"/>
                </a:cubicBezTo>
                <a:lnTo>
                  <a:pt x="3977" y="4366"/>
                </a:lnTo>
                <a:lnTo>
                  <a:pt x="4192" y="4164"/>
                </a:lnTo>
                <a:lnTo>
                  <a:pt x="4394" y="3950"/>
                </a:lnTo>
                <a:lnTo>
                  <a:pt x="5358" y="2997"/>
                </a:lnTo>
                <a:cubicBezTo>
                  <a:pt x="5477" y="2866"/>
                  <a:pt x="5549" y="2699"/>
                  <a:pt x="5561" y="2521"/>
                </a:cubicBezTo>
                <a:lnTo>
                  <a:pt x="5608" y="1628"/>
                </a:lnTo>
                <a:cubicBezTo>
                  <a:pt x="5608" y="1461"/>
                  <a:pt x="5513" y="1318"/>
                  <a:pt x="5370" y="1259"/>
                </a:cubicBezTo>
                <a:lnTo>
                  <a:pt x="2084" y="21"/>
                </a:lnTo>
                <a:cubicBezTo>
                  <a:pt x="2040" y="7"/>
                  <a:pt x="1995" y="0"/>
                  <a:pt x="1950"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0" name="Google Shape;230;p32"/>
          <p:cNvSpPr/>
          <p:nvPr/>
        </p:nvSpPr>
        <p:spPr>
          <a:xfrm>
            <a:off x="1749711" y="3150876"/>
            <a:ext cx="5648755" cy="236626"/>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1" name="Google Shape;231;p32"/>
          <p:cNvSpPr/>
          <p:nvPr/>
        </p:nvSpPr>
        <p:spPr>
          <a:xfrm>
            <a:off x="5018184" y="1134237"/>
            <a:ext cx="501460" cy="117243"/>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2" name="Google Shape;232;p32"/>
          <p:cNvSpPr/>
          <p:nvPr/>
        </p:nvSpPr>
        <p:spPr>
          <a:xfrm>
            <a:off x="5466083" y="1134237"/>
            <a:ext cx="501460" cy="117243"/>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3" name="Google Shape;233;p32"/>
          <p:cNvSpPr/>
          <p:nvPr/>
        </p:nvSpPr>
        <p:spPr>
          <a:xfrm>
            <a:off x="4064577" y="1134237"/>
            <a:ext cx="1013069" cy="117243"/>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4" name="Google Shape;234;p32"/>
          <p:cNvSpPr/>
          <p:nvPr/>
        </p:nvSpPr>
        <p:spPr>
          <a:xfrm>
            <a:off x="3622580" y="1134237"/>
            <a:ext cx="501460" cy="117243"/>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5" name="Google Shape;235;p32"/>
          <p:cNvSpPr/>
          <p:nvPr/>
        </p:nvSpPr>
        <p:spPr>
          <a:xfrm>
            <a:off x="3175012" y="1134237"/>
            <a:ext cx="501129" cy="117243"/>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62" name="Google Shape;262;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63" name="Google Shape;263;p3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t>Multiple users on Powered Shoes</a:t>
            </a:r>
          </a:p>
        </p:txBody>
      </p:sp>
      <p:sp>
        <p:nvSpPr>
          <p:cNvPr id="264" name="Google Shape;264;p32"/>
          <p:cNvSpPr txBox="1">
            <a:spLocks noGrp="1"/>
          </p:cNvSpPr>
          <p:nvPr>
            <p:ph type="subTitle" idx="1"/>
          </p:nvPr>
        </p:nvSpPr>
        <p:spPr>
          <a:xfrm>
            <a:off x="2368340" y="3381532"/>
            <a:ext cx="4401900" cy="3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A.Y. 2020/2021</a:t>
            </a:r>
          </a:p>
        </p:txBody>
      </p:sp>
      <p:sp>
        <p:nvSpPr>
          <p:cNvPr id="265" name="Google Shape;265;p32"/>
          <p:cNvSpPr txBox="1">
            <a:spLocks noGrp="1"/>
          </p:cNvSpPr>
          <p:nvPr>
            <p:ph type="subTitle" idx="2"/>
          </p:nvPr>
        </p:nvSpPr>
        <p:spPr>
          <a:xfrm>
            <a:off x="2525580" y="1359246"/>
            <a:ext cx="4157325"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Elective in Robotics </a:t>
            </a:r>
          </a:p>
          <a:p>
            <a:pPr marL="0" lvl="0" indent="0" algn="ctr" rtl="0">
              <a:spcBef>
                <a:spcPts val="0"/>
              </a:spcBef>
              <a:spcAft>
                <a:spcPts val="0"/>
              </a:spcAft>
              <a:buNone/>
            </a:pPr>
            <a:r>
              <a:rPr lang="en-US"/>
              <a:t> Locomotion and Haptic Interfaces</a:t>
            </a:r>
          </a:p>
        </p:txBody>
      </p:sp>
      <p:sp>
        <p:nvSpPr>
          <p:cNvPr id="71" name="Google Shape;264;p32">
            <a:extLst>
              <a:ext uri="{FF2B5EF4-FFF2-40B4-BE49-F238E27FC236}">
                <a16:creationId xmlns:a16="http://schemas.microsoft.com/office/drawing/2014/main" id="{DA5ABD3A-9D60-4E47-85B8-1346C84174FE}"/>
              </a:ext>
            </a:extLst>
          </p:cNvPr>
          <p:cNvSpPr txBox="1">
            <a:spLocks/>
          </p:cNvSpPr>
          <p:nvPr/>
        </p:nvSpPr>
        <p:spPr>
          <a:xfrm>
            <a:off x="5965875" y="3656918"/>
            <a:ext cx="2079480" cy="616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0" i="0" u="none" strike="noStrike" cap="none">
                <a:solidFill>
                  <a:schemeClr val="dk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lgn="just"/>
            <a:r>
              <a:rPr lang="en-US" sz="1200" b="1" i="1"/>
              <a:t>Professor</a:t>
            </a:r>
          </a:p>
          <a:p>
            <a:pPr marL="0" indent="0" algn="just"/>
            <a:r>
              <a:rPr lang="en-US" sz="1200" b="1"/>
              <a:t>Alessandro De Luca</a:t>
            </a:r>
          </a:p>
        </p:txBody>
      </p:sp>
      <p:sp>
        <p:nvSpPr>
          <p:cNvPr id="72" name="Google Shape;264;p32">
            <a:extLst>
              <a:ext uri="{FF2B5EF4-FFF2-40B4-BE49-F238E27FC236}">
                <a16:creationId xmlns:a16="http://schemas.microsoft.com/office/drawing/2014/main" id="{DF2AE826-4559-42AC-A07D-342C12BAF74F}"/>
              </a:ext>
            </a:extLst>
          </p:cNvPr>
          <p:cNvSpPr txBox="1">
            <a:spLocks/>
          </p:cNvSpPr>
          <p:nvPr/>
        </p:nvSpPr>
        <p:spPr>
          <a:xfrm>
            <a:off x="1554556" y="3474302"/>
            <a:ext cx="2779159" cy="1112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0" i="0" u="none" strike="noStrike" cap="none">
                <a:solidFill>
                  <a:schemeClr val="dk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lgn="just"/>
            <a:r>
              <a:rPr lang="en-US" sz="1200" b="1" i="1"/>
              <a:t>Examinees</a:t>
            </a:r>
          </a:p>
          <a:p>
            <a:pPr marL="0" indent="0" algn="just"/>
            <a:r>
              <a:rPr lang="en-US" sz="1200" b="1" err="1"/>
              <a:t>Rossella</a:t>
            </a:r>
            <a:r>
              <a:rPr lang="en-US" sz="1200" b="1"/>
              <a:t> </a:t>
            </a:r>
            <a:r>
              <a:rPr lang="en-US" sz="1200" b="1" err="1"/>
              <a:t>Bonuomo</a:t>
            </a:r>
            <a:r>
              <a:rPr lang="en-US" sz="1200" b="1"/>
              <a:t>, 1923211</a:t>
            </a:r>
          </a:p>
          <a:p>
            <a:pPr marL="0" indent="0" algn="just"/>
            <a:r>
              <a:rPr lang="en-US" sz="1200" b="1"/>
              <a:t>Marco </a:t>
            </a:r>
            <a:r>
              <a:rPr lang="en-US" sz="1200" b="1" err="1"/>
              <a:t>Pennese</a:t>
            </a:r>
            <a:r>
              <a:rPr lang="en-US" sz="1200" b="1"/>
              <a:t>, 1749223</a:t>
            </a:r>
          </a:p>
          <a:p>
            <a:pPr marL="0" indent="0" algn="just"/>
            <a:r>
              <a:rPr lang="en-US" sz="1200" b="1"/>
              <a:t>Veronica Vulcano, 1760405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2" name="Google Shape;592;p44"/>
          <p:cNvGrpSpPr/>
          <p:nvPr/>
        </p:nvGrpSpPr>
        <p:grpSpPr>
          <a:xfrm>
            <a:off x="2841628" y="4626687"/>
            <a:ext cx="3459539"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2841628" y="296437"/>
            <a:ext cx="3459539"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CasellaDiTesto 27">
            <a:extLst>
              <a:ext uri="{FF2B5EF4-FFF2-40B4-BE49-F238E27FC236}">
                <a16:creationId xmlns:a16="http://schemas.microsoft.com/office/drawing/2014/main" id="{DCEE33D4-4C33-471C-B291-ED08D4B7EDE2}"/>
              </a:ext>
            </a:extLst>
          </p:cNvPr>
          <p:cNvSpPr txBox="1"/>
          <p:nvPr/>
        </p:nvSpPr>
        <p:spPr>
          <a:xfrm>
            <a:off x="1314545" y="645181"/>
            <a:ext cx="6693865" cy="553998"/>
          </a:xfrm>
          <a:prstGeom prst="rect">
            <a:avLst/>
          </a:prstGeom>
          <a:noFill/>
        </p:spPr>
        <p:txBody>
          <a:bodyPr wrap="square">
            <a:spAutoFit/>
          </a:bodyPr>
          <a:lstStyle/>
          <a:p>
            <a:pPr algn="ctr"/>
            <a:r>
              <a:rPr lang="it-IT" sz="3000" b="1">
                <a:solidFill>
                  <a:srgbClr val="FFFFFF"/>
                </a:solidFill>
                <a:latin typeface="Prompt"/>
                <a:cs typeface="Prompt"/>
                <a:sym typeface="Prompt"/>
              </a:rPr>
              <a:t>Random </a:t>
            </a:r>
            <a:r>
              <a:rPr lang="it-IT" sz="3000" b="1" err="1">
                <a:solidFill>
                  <a:srgbClr val="FFFFFF"/>
                </a:solidFill>
                <a:latin typeface="Prompt"/>
                <a:cs typeface="Prompt"/>
                <a:sym typeface="Prompt"/>
              </a:rPr>
              <a:t>Velocities</a:t>
            </a:r>
            <a:r>
              <a:rPr lang="it-IT" sz="3000" b="1">
                <a:solidFill>
                  <a:srgbClr val="FFFFFF"/>
                </a:solidFill>
                <a:latin typeface="Prompt"/>
                <a:cs typeface="Prompt"/>
                <a:sym typeface="Prompt"/>
              </a:rPr>
              <a:t> Generation</a:t>
            </a:r>
            <a:endParaRPr lang="en-US"/>
          </a:p>
        </p:txBody>
      </p:sp>
      <p:sp>
        <p:nvSpPr>
          <p:cNvPr id="10" name="CasellaDiTesto 9">
            <a:extLst>
              <a:ext uri="{FF2B5EF4-FFF2-40B4-BE49-F238E27FC236}">
                <a16:creationId xmlns:a16="http://schemas.microsoft.com/office/drawing/2014/main" id="{BC675A1E-5C65-49AE-87D6-E904BFD87110}"/>
              </a:ext>
            </a:extLst>
          </p:cNvPr>
          <p:cNvSpPr txBox="1"/>
          <p:nvPr/>
        </p:nvSpPr>
        <p:spPr>
          <a:xfrm>
            <a:off x="729856" y="1216632"/>
            <a:ext cx="7853082" cy="523220"/>
          </a:xfrm>
          <a:prstGeom prst="rect">
            <a:avLst/>
          </a:prstGeom>
          <a:noFill/>
        </p:spPr>
        <p:txBody>
          <a:bodyPr wrap="square" rtlCol="0">
            <a:spAutoFit/>
          </a:bodyPr>
          <a:lstStyle/>
          <a:p>
            <a:pPr algn="just"/>
            <a:r>
              <a:rPr lang="en-US">
                <a:solidFill>
                  <a:schemeClr val="tx1"/>
                </a:solidFill>
                <a:latin typeface="Roboto" panose="02000000000000000000" pitchFamily="2" charset="0"/>
                <a:ea typeface="Roboto" panose="02000000000000000000" pitchFamily="2" charset="0"/>
              </a:rPr>
              <a:t>In order to prove that our method is valid, it has to work with all possible user intentional velocities and give the impression that the user can move freely in his ”virtual environment”.</a:t>
            </a:r>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527E0293-577F-4CFC-B82C-FD334F56FBF7}"/>
                  </a:ext>
                </a:extLst>
              </p:cNvPr>
              <p:cNvSpPr txBox="1"/>
              <p:nvPr/>
            </p:nvSpPr>
            <p:spPr>
              <a:xfrm>
                <a:off x="2430893" y="2220349"/>
                <a:ext cx="4282214" cy="698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𝑓</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nary>
                        <m:naryPr>
                          <m:chr m:val="∑"/>
                          <m:ctrlPr>
                            <a:rPr lang="it-IT" b="0" i="1" smtClean="0">
                              <a:solidFill>
                                <a:schemeClr val="tx1"/>
                              </a:solidFill>
                              <a:latin typeface="Cambria Math" panose="02040503050406030204" pitchFamily="18" charset="0"/>
                            </a:rPr>
                          </m:ctrlPr>
                        </m:naryPr>
                        <m:sub>
                          <m:r>
                            <m:rPr>
                              <m:brk m:alnAt="23"/>
                            </m:rPr>
                            <a:rPr lang="en-GB" b="0" i="1" smtClean="0">
                              <a:solidFill>
                                <a:schemeClr val="tx1"/>
                              </a:solidFill>
                              <a:latin typeface="Cambria Math" panose="02040503050406030204" pitchFamily="18" charset="0"/>
                            </a:rPr>
                            <m:t>𝑙</m:t>
                          </m:r>
                          <m:r>
                            <a:rPr lang="en-GB" b="0" i="1" smtClean="0">
                              <a:solidFill>
                                <a:schemeClr val="tx1"/>
                              </a:solidFill>
                              <a:latin typeface="Cambria Math" panose="02040503050406030204" pitchFamily="18" charset="0"/>
                            </a:rPr>
                            <m:t>=1</m:t>
                          </m:r>
                        </m:sub>
                        <m:sup>
                          <m:r>
                            <a:rPr lang="en-GB" b="0" i="1" smtClean="0">
                              <a:solidFill>
                                <a:schemeClr val="tx1"/>
                              </a:solidFill>
                              <a:latin typeface="Cambria Math" panose="02040503050406030204" pitchFamily="18" charset="0"/>
                            </a:rPr>
                            <m:t>𝐿</m:t>
                          </m:r>
                        </m:sup>
                        <m:e>
                          <m:f>
                            <m:fPr>
                              <m:ctrlPr>
                                <a:rPr lang="it-IT" b="0" i="1" smtClean="0">
                                  <a:solidFill>
                                    <a:schemeClr val="tx1"/>
                                  </a:solidFill>
                                  <a:latin typeface="Cambria Math" panose="02040503050406030204" pitchFamily="18" charset="0"/>
                                </a:rPr>
                              </m:ctrlPr>
                            </m:fPr>
                            <m:num>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𝑎</m:t>
                                  </m:r>
                                </m:e>
                                <m:sub>
                                  <m:r>
                                    <a:rPr lang="en-GB" b="0" i="1" smtClean="0">
                                      <a:solidFill>
                                        <a:schemeClr val="tx1"/>
                                      </a:solidFill>
                                      <a:latin typeface="Cambria Math" panose="02040503050406030204" pitchFamily="18" charset="0"/>
                                    </a:rPr>
                                    <m:t>𝑙</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𝑗</m:t>
                                  </m:r>
                                </m:sub>
                              </m:sSub>
                            </m:num>
                            <m:den>
                              <m:r>
                                <a:rPr lang="en-GB" b="0" i="1" smtClean="0">
                                  <a:solidFill>
                                    <a:schemeClr val="tx1"/>
                                  </a:solidFill>
                                  <a:latin typeface="Cambria Math" panose="02040503050406030204" pitchFamily="18" charset="0"/>
                                </a:rPr>
                                <m:t>𝑙</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𝜔</m:t>
                                  </m:r>
                                </m:e>
                                <m:sub>
                                  <m:r>
                                    <a:rPr lang="en-GB" b="0" i="1" smtClean="0">
                                      <a:solidFill>
                                        <a:schemeClr val="tx1"/>
                                      </a:solidFill>
                                      <a:latin typeface="Cambria Math" panose="02040503050406030204" pitchFamily="18" charset="0"/>
                                    </a:rPr>
                                    <m:t>𝑓</m:t>
                                  </m:r>
                                </m:sub>
                              </m:sSub>
                            </m:den>
                          </m:f>
                          <m:r>
                            <m:rPr>
                              <m:sty m:val="p"/>
                            </m:rPr>
                            <a:rPr lang="en-GB" i="1">
                              <a:solidFill>
                                <a:schemeClr val="tx1"/>
                              </a:solidFill>
                              <a:latin typeface="Cambria Math" panose="02040503050406030204" pitchFamily="18" charset="0"/>
                            </a:rPr>
                            <m:t>sin</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𝑙</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𝜔</m:t>
                                  </m:r>
                                </m:e>
                                <m:sub>
                                  <m:r>
                                    <a:rPr lang="en-GB" i="1">
                                      <a:solidFill>
                                        <a:schemeClr val="tx1"/>
                                      </a:solidFill>
                                      <a:latin typeface="Cambria Math" panose="02040503050406030204" pitchFamily="18" charset="0"/>
                                    </a:rPr>
                                    <m:t>𝑓</m:t>
                                  </m:r>
                                </m:sub>
                              </m:sSub>
                              <m:r>
                                <a:rPr lang="en-GB" b="0" i="1" smtClean="0">
                                  <a:solidFill>
                                    <a:schemeClr val="tx1"/>
                                  </a:solidFill>
                                  <a:latin typeface="Cambria Math" panose="02040503050406030204" pitchFamily="18" charset="0"/>
                                </a:rPr>
                                <m:t>𝑡</m:t>
                              </m:r>
                            </m:e>
                          </m:d>
                          <m:r>
                            <a:rPr lang="en-GB" b="0" i="1" smtClean="0">
                              <a:solidFill>
                                <a:schemeClr val="tx1"/>
                              </a:solidFill>
                              <a:latin typeface="Cambria Math" panose="02040503050406030204" pitchFamily="18" charset="0"/>
                            </a:rPr>
                            <m:t>−</m:t>
                          </m:r>
                          <m:f>
                            <m:fPr>
                              <m:ctrlPr>
                                <a:rPr lang="it-IT" i="1">
                                  <a:solidFill>
                                    <a:schemeClr val="tx1"/>
                                  </a:solidFill>
                                  <a:latin typeface="Cambria Math" panose="02040503050406030204" pitchFamily="18" charset="0"/>
                                </a:rPr>
                              </m:ctrlPr>
                            </m:fPr>
                            <m:num>
                              <m:sSub>
                                <m:sSubPr>
                                  <m:ctrlPr>
                                    <a:rPr lang="en-GB" i="1">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𝑏</m:t>
                                  </m:r>
                                </m:e>
                                <m:sub>
                                  <m:r>
                                    <a:rPr lang="en-GB" i="1">
                                      <a:solidFill>
                                        <a:schemeClr val="tx1"/>
                                      </a:solidFill>
                                      <a:latin typeface="Cambria Math" panose="02040503050406030204" pitchFamily="18" charset="0"/>
                                    </a:rPr>
                                    <m:t>𝑙</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𝑗</m:t>
                                  </m:r>
                                </m:sub>
                              </m:sSub>
                            </m:num>
                            <m:den>
                              <m:r>
                                <a:rPr lang="en-GB" i="1">
                                  <a:solidFill>
                                    <a:schemeClr val="tx1"/>
                                  </a:solidFill>
                                  <a:latin typeface="Cambria Math" panose="02040503050406030204" pitchFamily="18" charset="0"/>
                                </a:rPr>
                                <m:t>𝑙</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𝜔</m:t>
                                  </m:r>
                                </m:e>
                                <m:sub>
                                  <m:r>
                                    <a:rPr lang="en-GB" i="1">
                                      <a:solidFill>
                                        <a:schemeClr val="tx1"/>
                                      </a:solidFill>
                                      <a:latin typeface="Cambria Math" panose="02040503050406030204" pitchFamily="18" charset="0"/>
                                    </a:rPr>
                                    <m:t>𝑓</m:t>
                                  </m:r>
                                </m:sub>
                              </m:sSub>
                            </m:den>
                          </m:f>
                          <m:r>
                            <a:rPr lang="en-GB" b="0" i="1" smtClean="0">
                              <a:solidFill>
                                <a:schemeClr val="tx1"/>
                              </a:solidFill>
                              <a:latin typeface="Cambria Math" panose="02040503050406030204" pitchFamily="18" charset="0"/>
                            </a:rPr>
                            <m:t>𝑐𝑜𝑠</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𝑙</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𝜔</m:t>
                                  </m:r>
                                </m:e>
                                <m:sub>
                                  <m:r>
                                    <a:rPr lang="en-GB" i="1">
                                      <a:solidFill>
                                        <a:schemeClr val="tx1"/>
                                      </a:solidFill>
                                      <a:latin typeface="Cambria Math" panose="02040503050406030204" pitchFamily="18" charset="0"/>
                                    </a:rPr>
                                    <m:t>𝑓</m:t>
                                  </m:r>
                                </m:sub>
                              </m:sSub>
                              <m:r>
                                <a:rPr lang="en-GB" i="1">
                                  <a:solidFill>
                                    <a:schemeClr val="tx1"/>
                                  </a:solidFill>
                                  <a:latin typeface="Cambria Math" panose="02040503050406030204" pitchFamily="18" charset="0"/>
                                </a:rPr>
                                <m:t>𝑡</m:t>
                              </m:r>
                            </m:e>
                          </m:d>
                        </m:e>
                      </m:nary>
                    </m:oMath>
                  </m:oMathPara>
                </a14:m>
                <a:endParaRPr lang="en-US"/>
              </a:p>
            </p:txBody>
          </p:sp>
        </mc:Choice>
        <mc:Fallback>
          <p:sp>
            <p:nvSpPr>
              <p:cNvPr id="11" name="CasellaDiTesto 10">
                <a:extLst>
                  <a:ext uri="{FF2B5EF4-FFF2-40B4-BE49-F238E27FC236}">
                    <a16:creationId xmlns:a16="http://schemas.microsoft.com/office/drawing/2014/main" id="{527E0293-577F-4CFC-B82C-FD334F56FBF7}"/>
                  </a:ext>
                </a:extLst>
              </p:cNvPr>
              <p:cNvSpPr txBox="1">
                <a:spLocks noRot="1" noChangeAspect="1" noMove="1" noResize="1" noEditPoints="1" noAdjustHandles="1" noChangeArrowheads="1" noChangeShapeType="1" noTextEdit="1"/>
              </p:cNvSpPr>
              <p:nvPr/>
            </p:nvSpPr>
            <p:spPr>
              <a:xfrm>
                <a:off x="2430893" y="2220349"/>
                <a:ext cx="4282214" cy="698140"/>
              </a:xfrm>
              <a:prstGeom prst="rect">
                <a:avLst/>
              </a:prstGeom>
              <a:blipFill>
                <a:blip r:embed="rId3"/>
                <a:stretch>
                  <a:fillRect t="-91071" b="-148214"/>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2752B6B0-236E-4289-92AA-7A8EF3333E36}"/>
                  </a:ext>
                </a:extLst>
              </p:cNvPr>
              <p:cNvSpPr txBox="1"/>
              <p:nvPr/>
            </p:nvSpPr>
            <p:spPr>
              <a:xfrm>
                <a:off x="714616" y="3134771"/>
                <a:ext cx="7976026" cy="1402307"/>
              </a:xfrm>
              <a:prstGeom prst="rect">
                <a:avLst/>
              </a:prstGeom>
              <a:noFill/>
            </p:spPr>
            <p:txBody>
              <a:bodyPr wrap="square" rtlCol="0">
                <a:spAutoFit/>
              </a:bodyPr>
              <a:lstStyle/>
              <a:p>
                <a:pPr marL="285750" indent="-285750">
                  <a:buClr>
                    <a:schemeClr val="tx1"/>
                  </a:buClr>
                  <a:buFont typeface="Arial" panose="020B0604020202020204" pitchFamily="34" charset="0"/>
                  <a:buChar char="•"/>
                </a:pPr>
                <a14:m>
                  <m:oMath xmlns:m="http://schemas.openxmlformats.org/officeDocument/2006/math">
                    <m:r>
                      <a:rPr lang="en-US" i="1" dirty="0" smtClean="0">
                        <a:solidFill>
                          <a:schemeClr val="tx1"/>
                        </a:solidFill>
                        <a:latin typeface="Cambria Math" panose="02040503050406030204" pitchFamily="18" charset="0"/>
                        <a:ea typeface="Roboto" panose="02000000000000000000" pitchFamily="2" charset="0"/>
                      </a:rPr>
                      <m:t>𝐿</m:t>
                    </m:r>
                    <m:r>
                      <a:rPr lang="en-US" i="1" dirty="0" smtClean="0">
                        <a:solidFill>
                          <a:schemeClr val="tx1"/>
                        </a:solidFill>
                        <a:latin typeface="Cambria Math" panose="02040503050406030204" pitchFamily="18" charset="0"/>
                        <a:ea typeface="Roboto" panose="02000000000000000000" pitchFamily="2" charset="0"/>
                      </a:rPr>
                      <m:t>= 5</m:t>
                    </m:r>
                  </m:oMath>
                </a14:m>
                <a:r>
                  <a:rPr lang="en-US">
                    <a:solidFill>
                      <a:schemeClr val="tx1"/>
                    </a:solidFill>
                    <a:latin typeface="Roboto" panose="02000000000000000000" pitchFamily="2" charset="0"/>
                    <a:ea typeface="Roboto" panose="02000000000000000000" pitchFamily="2" charset="0"/>
                  </a:rPr>
                  <a:t>, </a:t>
                </a:r>
                <a14:m>
                  <m:oMath xmlns:m="http://schemas.openxmlformats.org/officeDocument/2006/math">
                    <m:sSub>
                      <m:sSubPr>
                        <m:ctrlPr>
                          <a:rPr lang="en-GB" b="0" i="1" dirty="0" smtClean="0">
                            <a:solidFill>
                              <a:schemeClr val="tx1"/>
                            </a:solidFill>
                            <a:latin typeface="Cambria Math" panose="02040503050406030204" pitchFamily="18" charset="0"/>
                            <a:ea typeface="Roboto" panose="02000000000000000000" pitchFamily="2" charset="0"/>
                          </a:rPr>
                        </m:ctrlPr>
                      </m:sSubPr>
                      <m:e>
                        <m:r>
                          <a:rPr lang="en-GB" b="0" i="1" dirty="0" smtClean="0">
                            <a:solidFill>
                              <a:schemeClr val="tx1"/>
                            </a:solidFill>
                            <a:latin typeface="Cambria Math" panose="02040503050406030204" pitchFamily="18" charset="0"/>
                            <a:ea typeface="Roboto" panose="02000000000000000000" pitchFamily="2" charset="0"/>
                          </a:rPr>
                          <m:t>𝜔</m:t>
                        </m:r>
                      </m:e>
                      <m:sub>
                        <m:r>
                          <a:rPr lang="en-GB" b="0" i="1" dirty="0" smtClean="0">
                            <a:solidFill>
                              <a:schemeClr val="tx1"/>
                            </a:solidFill>
                            <a:latin typeface="Cambria Math" panose="02040503050406030204" pitchFamily="18" charset="0"/>
                            <a:ea typeface="Roboto" panose="02000000000000000000" pitchFamily="2" charset="0"/>
                          </a:rPr>
                          <m:t>𝑓</m:t>
                        </m:r>
                      </m:sub>
                    </m:sSub>
                    <m:r>
                      <a:rPr lang="en-US" i="1" dirty="0" smtClean="0">
                        <a:solidFill>
                          <a:schemeClr val="tx1"/>
                        </a:solidFill>
                        <a:latin typeface="Cambria Math" panose="02040503050406030204" pitchFamily="18" charset="0"/>
                        <a:ea typeface="Roboto" panose="02000000000000000000" pitchFamily="2" charset="0"/>
                      </a:rPr>
                      <m:t>= 0.15</m:t>
                    </m:r>
                    <m:r>
                      <a:rPr lang="en-US" i="1" dirty="0" smtClean="0">
                        <a:solidFill>
                          <a:schemeClr val="tx1"/>
                        </a:solidFill>
                        <a:latin typeface="Cambria Math" panose="02040503050406030204" pitchFamily="18" charset="0"/>
                        <a:ea typeface="Roboto" panose="02000000000000000000" pitchFamily="2" charset="0"/>
                      </a:rPr>
                      <m:t>𝜋</m:t>
                    </m:r>
                  </m:oMath>
                </a14:m>
                <a:r>
                  <a:rPr lang="en-US">
                    <a:solidFill>
                      <a:schemeClr val="tx1"/>
                    </a:solidFill>
                    <a:latin typeface="Roboto" panose="02000000000000000000" pitchFamily="2" charset="0"/>
                    <a:ea typeface="Roboto" panose="02000000000000000000" pitchFamily="2" charset="0"/>
                  </a:rPr>
                  <a:t> and all </a:t>
                </a:r>
                <a14:m>
                  <m:oMath xmlns:m="http://schemas.openxmlformats.org/officeDocument/2006/math">
                    <m:sSub>
                      <m:sSubPr>
                        <m:ctrlPr>
                          <a:rPr lang="en-GB" b="0" i="1" dirty="0" smtClean="0">
                            <a:solidFill>
                              <a:schemeClr val="tx1"/>
                            </a:solidFill>
                            <a:latin typeface="Cambria Math" panose="02040503050406030204" pitchFamily="18" charset="0"/>
                            <a:ea typeface="Roboto" panose="02000000000000000000" pitchFamily="2" charset="0"/>
                          </a:rPr>
                        </m:ctrlPr>
                      </m:sSubPr>
                      <m:e>
                        <m:r>
                          <a:rPr lang="en-US" i="1" dirty="0" smtClean="0">
                            <a:solidFill>
                              <a:schemeClr val="tx1"/>
                            </a:solidFill>
                            <a:latin typeface="Cambria Math" panose="02040503050406030204" pitchFamily="18" charset="0"/>
                            <a:ea typeface="Roboto" panose="02000000000000000000" pitchFamily="2" charset="0"/>
                          </a:rPr>
                          <m:t>𝑎</m:t>
                        </m:r>
                      </m:e>
                      <m:sub>
                        <m:r>
                          <a:rPr lang="en-US" i="1" dirty="0">
                            <a:solidFill>
                              <a:schemeClr val="tx1"/>
                            </a:solidFill>
                            <a:latin typeface="Cambria Math" panose="02040503050406030204" pitchFamily="18" charset="0"/>
                            <a:ea typeface="Roboto" panose="02000000000000000000" pitchFamily="2" charset="0"/>
                          </a:rPr>
                          <m:t>𝑙</m:t>
                        </m:r>
                        <m:r>
                          <a:rPr lang="en-US" i="1" dirty="0">
                            <a:solidFill>
                              <a:schemeClr val="tx1"/>
                            </a:solidFill>
                            <a:latin typeface="Cambria Math" panose="02040503050406030204" pitchFamily="18" charset="0"/>
                            <a:ea typeface="Roboto" panose="02000000000000000000" pitchFamily="2" charset="0"/>
                          </a:rPr>
                          <m:t>,</m:t>
                        </m:r>
                        <m:r>
                          <a:rPr lang="en-US" i="1" dirty="0">
                            <a:solidFill>
                              <a:schemeClr val="tx1"/>
                            </a:solidFill>
                            <a:latin typeface="Cambria Math" panose="02040503050406030204" pitchFamily="18" charset="0"/>
                            <a:ea typeface="Roboto" panose="02000000000000000000" pitchFamily="2" charset="0"/>
                          </a:rPr>
                          <m:t>𝑗</m:t>
                        </m:r>
                      </m:sub>
                    </m:sSub>
                  </m:oMath>
                </a14:m>
                <a:r>
                  <a:rPr lang="en-US">
                    <a:solidFill>
                      <a:schemeClr val="tx1"/>
                    </a:solidFill>
                    <a:latin typeface="Roboto" panose="02000000000000000000" pitchFamily="2" charset="0"/>
                    <a:ea typeface="Roboto" panose="02000000000000000000" pitchFamily="2" charset="0"/>
                  </a:rPr>
                  <a:t> and </a:t>
                </a:r>
                <a14:m>
                  <m:oMath xmlns:m="http://schemas.openxmlformats.org/officeDocument/2006/math">
                    <m:sSub>
                      <m:sSubPr>
                        <m:ctrlPr>
                          <a:rPr lang="en-GB" b="0" i="1" dirty="0" smtClean="0">
                            <a:solidFill>
                              <a:schemeClr val="tx1"/>
                            </a:solidFill>
                            <a:latin typeface="Cambria Math" panose="02040503050406030204" pitchFamily="18" charset="0"/>
                            <a:ea typeface="Roboto" panose="02000000000000000000" pitchFamily="2" charset="0"/>
                          </a:rPr>
                        </m:ctrlPr>
                      </m:sSubPr>
                      <m:e>
                        <m:r>
                          <a:rPr lang="en-US" i="1" dirty="0" smtClean="0">
                            <a:solidFill>
                              <a:schemeClr val="tx1"/>
                            </a:solidFill>
                            <a:latin typeface="Cambria Math" panose="02040503050406030204" pitchFamily="18" charset="0"/>
                            <a:ea typeface="Roboto" panose="02000000000000000000" pitchFamily="2" charset="0"/>
                          </a:rPr>
                          <m:t>𝑏</m:t>
                        </m:r>
                      </m:e>
                      <m:sub>
                        <m:r>
                          <a:rPr lang="en-US" i="1" dirty="0">
                            <a:solidFill>
                              <a:schemeClr val="tx1"/>
                            </a:solidFill>
                            <a:latin typeface="Cambria Math" panose="02040503050406030204" pitchFamily="18" charset="0"/>
                            <a:ea typeface="Roboto" panose="02000000000000000000" pitchFamily="2" charset="0"/>
                          </a:rPr>
                          <m:t>𝑙</m:t>
                        </m:r>
                        <m:r>
                          <a:rPr lang="en-US" i="1" dirty="0">
                            <a:solidFill>
                              <a:schemeClr val="tx1"/>
                            </a:solidFill>
                            <a:latin typeface="Cambria Math" panose="02040503050406030204" pitchFamily="18" charset="0"/>
                            <a:ea typeface="Roboto" panose="02000000000000000000" pitchFamily="2" charset="0"/>
                          </a:rPr>
                          <m:t>,</m:t>
                        </m:r>
                        <m:r>
                          <a:rPr lang="en-US" i="1" dirty="0">
                            <a:solidFill>
                              <a:schemeClr val="tx1"/>
                            </a:solidFill>
                            <a:latin typeface="Cambria Math" panose="02040503050406030204" pitchFamily="18" charset="0"/>
                            <a:ea typeface="Roboto" panose="02000000000000000000" pitchFamily="2" charset="0"/>
                          </a:rPr>
                          <m:t>𝑗</m:t>
                        </m:r>
                      </m:sub>
                    </m:sSub>
                  </m:oMath>
                </a14:m>
                <a:r>
                  <a:rPr lang="en-US">
                    <a:solidFill>
                      <a:schemeClr val="tx1"/>
                    </a:solidFill>
                    <a:latin typeface="Roboto" panose="02000000000000000000" pitchFamily="2" charset="0"/>
                    <a:ea typeface="Roboto" panose="02000000000000000000" pitchFamily="2" charset="0"/>
                  </a:rPr>
                  <a:t> are randomly sampled between −1 and 1 with a uniform distribution.</a:t>
                </a:r>
              </a:p>
              <a:p>
                <a:pPr marL="285750" indent="-285750">
                  <a:buClr>
                    <a:schemeClr val="tx1"/>
                  </a:buClr>
                  <a:buFont typeface="Arial" panose="020B0604020202020204" pitchFamily="34" charset="0"/>
                  <a:buChar char="•"/>
                </a:pPr>
                <a:endParaRPr lang="en-GB" b="1" i="0">
                  <a:solidFill>
                    <a:schemeClr val="tx1"/>
                  </a:solidFill>
                  <a:effectLst/>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The function </a:t>
                </a:r>
                <a14:m>
                  <m:oMath xmlns:m="http://schemas.openxmlformats.org/officeDocument/2006/math">
                    <m:r>
                      <a:rPr lang="en-US" i="1" dirty="0" smtClean="0">
                        <a:solidFill>
                          <a:schemeClr val="tx1"/>
                        </a:solidFill>
                        <a:latin typeface="Cambria Math" panose="02040503050406030204" pitchFamily="18" charset="0"/>
                        <a:ea typeface="Roboto" panose="02000000000000000000" pitchFamily="2" charset="0"/>
                      </a:rPr>
                      <m:t>𝑓</m:t>
                    </m:r>
                    <m:r>
                      <a:rPr lang="en-US" i="1" dirty="0">
                        <a:solidFill>
                          <a:schemeClr val="tx1"/>
                        </a:solidFill>
                        <a:latin typeface="Cambria Math" panose="02040503050406030204" pitchFamily="18" charset="0"/>
                        <a:ea typeface="Roboto" panose="02000000000000000000" pitchFamily="2" charset="0"/>
                      </a:rPr>
                      <m:t>(</m:t>
                    </m:r>
                    <m:r>
                      <a:rPr lang="en-US" i="1" dirty="0">
                        <a:solidFill>
                          <a:schemeClr val="tx1"/>
                        </a:solidFill>
                        <a:latin typeface="Cambria Math" panose="02040503050406030204" pitchFamily="18" charset="0"/>
                        <a:ea typeface="Roboto" panose="02000000000000000000" pitchFamily="2" charset="0"/>
                      </a:rPr>
                      <m:t>𝑡</m:t>
                    </m:r>
                    <m:r>
                      <a:rPr lang="en-US" i="1" dirty="0">
                        <a:solidFill>
                          <a:schemeClr val="tx1"/>
                        </a:solidFill>
                        <a:latin typeface="Cambria Math" panose="02040503050406030204" pitchFamily="18" charset="0"/>
                        <a:ea typeface="Roboto" panose="02000000000000000000" pitchFamily="2" charset="0"/>
                      </a:rPr>
                      <m:t>)</m:t>
                    </m:r>
                  </m:oMath>
                </a14:m>
                <a:r>
                  <a:rPr lang="en-US">
                    <a:solidFill>
                      <a:schemeClr val="tx1"/>
                    </a:solidFill>
                    <a:latin typeface="Roboto" panose="02000000000000000000" pitchFamily="2" charset="0"/>
                    <a:ea typeface="Roboto" panose="02000000000000000000" pitchFamily="2" charset="0"/>
                  </a:rPr>
                  <a:t> is scaled and translated in order to fit our extremes value and constraints (e.g., we impose </a:t>
                </a:r>
                <a14:m>
                  <m:oMath xmlns:m="http://schemas.openxmlformats.org/officeDocument/2006/math">
                    <m:r>
                      <a:rPr lang="en-US" i="1" dirty="0" smtClean="0">
                        <a:solidFill>
                          <a:schemeClr val="tx1"/>
                        </a:solidFill>
                        <a:latin typeface="Cambria Math" panose="02040503050406030204" pitchFamily="18" charset="0"/>
                        <a:ea typeface="Roboto" panose="02000000000000000000" pitchFamily="2" charset="0"/>
                      </a:rPr>
                      <m:t>𝑓</m:t>
                    </m:r>
                    <m:r>
                      <a:rPr lang="en-US" i="1" dirty="0" smtClean="0">
                        <a:solidFill>
                          <a:schemeClr val="tx1"/>
                        </a:solidFill>
                        <a:latin typeface="Cambria Math" panose="02040503050406030204" pitchFamily="18" charset="0"/>
                        <a:ea typeface="Roboto" panose="02000000000000000000" pitchFamily="2" charset="0"/>
                      </a:rPr>
                      <m:t>(0) = 0</m:t>
                    </m:r>
                  </m:oMath>
                </a14:m>
                <a:r>
                  <a:rPr lang="en-GB">
                    <a:latin typeface="Roboto" panose="02000000000000000000" pitchFamily="2" charset="0"/>
                    <a:ea typeface="Roboto" panose="02000000000000000000" pitchFamily="2" charset="0"/>
                  </a:rPr>
                  <a:t> </a:t>
                </a:r>
                <a:r>
                  <a:rPr lang="en-US">
                    <a:solidFill>
                      <a:schemeClr val="tx1"/>
                    </a:solidFill>
                    <a:latin typeface="Roboto" panose="02000000000000000000" pitchFamily="2" charset="0"/>
                    <a:ea typeface="Roboto" panose="02000000000000000000" pitchFamily="2" charset="0"/>
                  </a:rPr>
                  <a:t>in order to have that the user starts with zero velocity).</a:t>
                </a:r>
                <a:br>
                  <a:rPr lang="en-GB">
                    <a:latin typeface="Roboto" panose="02000000000000000000" pitchFamily="2" charset="0"/>
                    <a:ea typeface="Roboto" panose="02000000000000000000" pitchFamily="2" charset="0"/>
                  </a:rPr>
                </a:br>
                <a:endParaRPr lang="en-US" b="1">
                  <a:solidFill>
                    <a:schemeClr val="tx1"/>
                  </a:solidFill>
                  <a:latin typeface="Roboto" panose="02000000000000000000" pitchFamily="2" charset="0"/>
                  <a:ea typeface="Roboto" panose="02000000000000000000" pitchFamily="2" charset="0"/>
                </a:endParaRPr>
              </a:p>
            </p:txBody>
          </p:sp>
        </mc:Choice>
        <mc:Fallback>
          <p:sp>
            <p:nvSpPr>
              <p:cNvPr id="12" name="CasellaDiTesto 11">
                <a:extLst>
                  <a:ext uri="{FF2B5EF4-FFF2-40B4-BE49-F238E27FC236}">
                    <a16:creationId xmlns:a16="http://schemas.microsoft.com/office/drawing/2014/main" id="{2752B6B0-236E-4289-92AA-7A8EF3333E36}"/>
                  </a:ext>
                </a:extLst>
              </p:cNvPr>
              <p:cNvSpPr txBox="1">
                <a:spLocks noRot="1" noChangeAspect="1" noMove="1" noResize="1" noEditPoints="1" noAdjustHandles="1" noChangeArrowheads="1" noChangeShapeType="1" noTextEdit="1"/>
              </p:cNvSpPr>
              <p:nvPr/>
            </p:nvSpPr>
            <p:spPr>
              <a:xfrm>
                <a:off x="714616" y="3134771"/>
                <a:ext cx="7976026" cy="1402307"/>
              </a:xfrm>
              <a:prstGeom prst="rect">
                <a:avLst/>
              </a:prstGeom>
              <a:blipFill>
                <a:blip r:embed="rId4"/>
                <a:stretch>
                  <a:fillRect l="-159" t="-893"/>
                </a:stretch>
              </a:blipFill>
            </p:spPr>
            <p:txBody>
              <a:bodyPr/>
              <a:lstStyle/>
              <a:p>
                <a:r>
                  <a:rPr lang="it-IT">
                    <a:noFill/>
                  </a:rPr>
                  <a:t> </a:t>
                </a:r>
              </a:p>
            </p:txBody>
          </p:sp>
        </mc:Fallback>
      </mc:AlternateContent>
      <p:grpSp>
        <p:nvGrpSpPr>
          <p:cNvPr id="32" name="Google Shape;964;p54">
            <a:extLst>
              <a:ext uri="{FF2B5EF4-FFF2-40B4-BE49-F238E27FC236}">
                <a16:creationId xmlns:a16="http://schemas.microsoft.com/office/drawing/2014/main" id="{4B1E5C27-E11B-4E08-9686-7F478F364C14}"/>
              </a:ext>
            </a:extLst>
          </p:cNvPr>
          <p:cNvGrpSpPr/>
          <p:nvPr/>
        </p:nvGrpSpPr>
        <p:grpSpPr>
          <a:xfrm flipH="1">
            <a:off x="1503770" y="2438969"/>
            <a:ext cx="794510" cy="280573"/>
            <a:chOff x="4856845" y="3700725"/>
            <a:chExt cx="326275" cy="115225"/>
          </a:xfrm>
        </p:grpSpPr>
        <p:sp>
          <p:nvSpPr>
            <p:cNvPr id="33" name="Google Shape;965;p54">
              <a:extLst>
                <a:ext uri="{FF2B5EF4-FFF2-40B4-BE49-F238E27FC236}">
                  <a16:creationId xmlns:a16="http://schemas.microsoft.com/office/drawing/2014/main" id="{DD07F4E5-7AC3-43C0-8F11-BFCAB6358D1C}"/>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6;p54">
              <a:extLst>
                <a:ext uri="{FF2B5EF4-FFF2-40B4-BE49-F238E27FC236}">
                  <a16:creationId xmlns:a16="http://schemas.microsoft.com/office/drawing/2014/main" id="{B5B6C8F8-7DF4-43C9-A5E7-9DFCBA4D2257}"/>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7;p54">
              <a:extLst>
                <a:ext uri="{FF2B5EF4-FFF2-40B4-BE49-F238E27FC236}">
                  <a16:creationId xmlns:a16="http://schemas.microsoft.com/office/drawing/2014/main" id="{C9CD13BF-FB87-45D2-A6E3-727DDB2ACDA2}"/>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8;p54">
              <a:extLst>
                <a:ext uri="{FF2B5EF4-FFF2-40B4-BE49-F238E27FC236}">
                  <a16:creationId xmlns:a16="http://schemas.microsoft.com/office/drawing/2014/main" id="{8798DCEA-B633-4774-9F64-84FDA56DF7F0}"/>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64;p54">
            <a:extLst>
              <a:ext uri="{FF2B5EF4-FFF2-40B4-BE49-F238E27FC236}">
                <a16:creationId xmlns:a16="http://schemas.microsoft.com/office/drawing/2014/main" id="{01446745-2496-4E72-9CB9-399A6E88524A}"/>
              </a:ext>
            </a:extLst>
          </p:cNvPr>
          <p:cNvGrpSpPr/>
          <p:nvPr/>
        </p:nvGrpSpPr>
        <p:grpSpPr>
          <a:xfrm>
            <a:off x="6994157" y="2438968"/>
            <a:ext cx="794510" cy="280573"/>
            <a:chOff x="4856845" y="3700725"/>
            <a:chExt cx="326275" cy="115225"/>
          </a:xfrm>
        </p:grpSpPr>
        <p:sp>
          <p:nvSpPr>
            <p:cNvPr id="38" name="Google Shape;965;p54">
              <a:extLst>
                <a:ext uri="{FF2B5EF4-FFF2-40B4-BE49-F238E27FC236}">
                  <a16:creationId xmlns:a16="http://schemas.microsoft.com/office/drawing/2014/main" id="{94336C97-8321-41A9-8F53-A9A814B86532}"/>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6;p54">
              <a:extLst>
                <a:ext uri="{FF2B5EF4-FFF2-40B4-BE49-F238E27FC236}">
                  <a16:creationId xmlns:a16="http://schemas.microsoft.com/office/drawing/2014/main" id="{04525725-D83E-484C-AAD9-DF666FD51FC2}"/>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7;p54">
              <a:extLst>
                <a:ext uri="{FF2B5EF4-FFF2-40B4-BE49-F238E27FC236}">
                  <a16:creationId xmlns:a16="http://schemas.microsoft.com/office/drawing/2014/main" id="{64F872F9-FC8B-402E-95E1-4AD4BF12B688}"/>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8;p54">
              <a:extLst>
                <a:ext uri="{FF2B5EF4-FFF2-40B4-BE49-F238E27FC236}">
                  <a16:creationId xmlns:a16="http://schemas.microsoft.com/office/drawing/2014/main" id="{2935C773-B674-48AE-9C7F-7C8C672A754F}"/>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CasellaDiTesto 9">
            <a:extLst>
              <a:ext uri="{FF2B5EF4-FFF2-40B4-BE49-F238E27FC236}">
                <a16:creationId xmlns:a16="http://schemas.microsoft.com/office/drawing/2014/main" id="{B7E57645-B9BA-4C29-B072-DB6BEA65A774}"/>
              </a:ext>
            </a:extLst>
          </p:cNvPr>
          <p:cNvSpPr txBox="1"/>
          <p:nvPr/>
        </p:nvSpPr>
        <p:spPr>
          <a:xfrm>
            <a:off x="729856" y="1697129"/>
            <a:ext cx="7853082" cy="307777"/>
          </a:xfrm>
          <a:prstGeom prst="rect">
            <a:avLst/>
          </a:prstGeom>
          <a:noFill/>
        </p:spPr>
        <p:txBody>
          <a:bodyPr wrap="square" rtlCol="0">
            <a:spAutoFit/>
          </a:bodyPr>
          <a:lstStyle/>
          <a:p>
            <a:pPr algn="just"/>
            <a:r>
              <a:rPr lang="en-US">
                <a:solidFill>
                  <a:schemeClr val="tx1"/>
                </a:solidFill>
                <a:latin typeface="Roboto" panose="02000000000000000000" pitchFamily="2" charset="0"/>
                <a:ea typeface="Roboto" panose="02000000000000000000" pitchFamily="2" charset="0"/>
              </a:rPr>
              <a:t>We generated </a:t>
            </a:r>
            <a:r>
              <a:rPr lang="en-US" b="1">
                <a:solidFill>
                  <a:srgbClr val="5ED2F1"/>
                </a:solidFill>
                <a:latin typeface="Roboto" panose="02000000000000000000" pitchFamily="2" charset="0"/>
                <a:ea typeface="Roboto" panose="02000000000000000000" pitchFamily="2" charset="0"/>
              </a:rPr>
              <a:t>exciting random intentional velocities</a:t>
            </a:r>
            <a:r>
              <a:rPr lang="en-US">
                <a:solidFill>
                  <a:schemeClr val="tx1"/>
                </a:solidFill>
                <a:latin typeface="Roboto" panose="02000000000000000000" pitchFamily="2" charset="0"/>
                <a:ea typeface="Roboto" panose="02000000000000000000" pitchFamily="2" charset="0"/>
              </a:rPr>
              <a:t> according to the following formula:</a:t>
            </a:r>
          </a:p>
        </p:txBody>
      </p:sp>
    </p:spTree>
    <p:extLst>
      <p:ext uri="{BB962C8B-B14F-4D97-AF65-F5344CB8AC3E}">
        <p14:creationId xmlns:p14="http://schemas.microsoft.com/office/powerpoint/2010/main" val="3986512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2" name="Google Shape;592;p44"/>
          <p:cNvGrpSpPr/>
          <p:nvPr/>
        </p:nvGrpSpPr>
        <p:grpSpPr>
          <a:xfrm>
            <a:off x="3683750" y="4626687"/>
            <a:ext cx="1775290"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3594987" y="296437"/>
            <a:ext cx="1952820"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964;p54">
            <a:extLst>
              <a:ext uri="{FF2B5EF4-FFF2-40B4-BE49-F238E27FC236}">
                <a16:creationId xmlns:a16="http://schemas.microsoft.com/office/drawing/2014/main" id="{4B1E5C27-E11B-4E08-9686-7F478F364C14}"/>
              </a:ext>
            </a:extLst>
          </p:cNvPr>
          <p:cNvGrpSpPr/>
          <p:nvPr/>
        </p:nvGrpSpPr>
        <p:grpSpPr>
          <a:xfrm flipH="1">
            <a:off x="523796" y="3820687"/>
            <a:ext cx="794510" cy="280580"/>
            <a:chOff x="4856845" y="3700725"/>
            <a:chExt cx="326275" cy="115228"/>
          </a:xfrm>
        </p:grpSpPr>
        <p:sp>
          <p:nvSpPr>
            <p:cNvPr id="33" name="Google Shape;965;p54">
              <a:extLst>
                <a:ext uri="{FF2B5EF4-FFF2-40B4-BE49-F238E27FC236}">
                  <a16:creationId xmlns:a16="http://schemas.microsoft.com/office/drawing/2014/main" id="{DD07F4E5-7AC3-43C0-8F11-BFCAB6358D1C}"/>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6;p54">
              <a:extLst>
                <a:ext uri="{FF2B5EF4-FFF2-40B4-BE49-F238E27FC236}">
                  <a16:creationId xmlns:a16="http://schemas.microsoft.com/office/drawing/2014/main" id="{B5B6C8F8-7DF4-43C9-A5E7-9DFCBA4D2257}"/>
                </a:ext>
              </a:extLst>
            </p:cNvPr>
            <p:cNvSpPr/>
            <p:nvPr/>
          </p:nvSpPr>
          <p:spPr>
            <a:xfrm>
              <a:off x="4943170" y="3700728"/>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7;p54">
              <a:extLst>
                <a:ext uri="{FF2B5EF4-FFF2-40B4-BE49-F238E27FC236}">
                  <a16:creationId xmlns:a16="http://schemas.microsoft.com/office/drawing/2014/main" id="{C9CD13BF-FB87-45D2-A6E3-727DDB2ACDA2}"/>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8;p54">
              <a:extLst>
                <a:ext uri="{FF2B5EF4-FFF2-40B4-BE49-F238E27FC236}">
                  <a16:creationId xmlns:a16="http://schemas.microsoft.com/office/drawing/2014/main" id="{8798DCEA-B633-4774-9F64-84FDA56DF7F0}"/>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64;p54">
            <a:extLst>
              <a:ext uri="{FF2B5EF4-FFF2-40B4-BE49-F238E27FC236}">
                <a16:creationId xmlns:a16="http://schemas.microsoft.com/office/drawing/2014/main" id="{01446745-2496-4E72-9CB9-399A6E88524A}"/>
              </a:ext>
            </a:extLst>
          </p:cNvPr>
          <p:cNvGrpSpPr/>
          <p:nvPr/>
        </p:nvGrpSpPr>
        <p:grpSpPr>
          <a:xfrm>
            <a:off x="7543203" y="1354305"/>
            <a:ext cx="794510" cy="280573"/>
            <a:chOff x="4856845" y="3700725"/>
            <a:chExt cx="326275" cy="115225"/>
          </a:xfrm>
        </p:grpSpPr>
        <p:sp>
          <p:nvSpPr>
            <p:cNvPr id="38" name="Google Shape;965;p54">
              <a:extLst>
                <a:ext uri="{FF2B5EF4-FFF2-40B4-BE49-F238E27FC236}">
                  <a16:creationId xmlns:a16="http://schemas.microsoft.com/office/drawing/2014/main" id="{94336C97-8321-41A9-8F53-A9A814B86532}"/>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6;p54">
              <a:extLst>
                <a:ext uri="{FF2B5EF4-FFF2-40B4-BE49-F238E27FC236}">
                  <a16:creationId xmlns:a16="http://schemas.microsoft.com/office/drawing/2014/main" id="{04525725-D83E-484C-AAD9-DF666FD51FC2}"/>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7;p54">
              <a:extLst>
                <a:ext uri="{FF2B5EF4-FFF2-40B4-BE49-F238E27FC236}">
                  <a16:creationId xmlns:a16="http://schemas.microsoft.com/office/drawing/2014/main" id="{64F872F9-FC8B-402E-95E1-4AD4BF12B688}"/>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8;p54">
              <a:extLst>
                <a:ext uri="{FF2B5EF4-FFF2-40B4-BE49-F238E27FC236}">
                  <a16:creationId xmlns:a16="http://schemas.microsoft.com/office/drawing/2014/main" id="{2935C773-B674-48AE-9C7F-7C8C672A754F}"/>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a:extLst>
              <a:ext uri="{FF2B5EF4-FFF2-40B4-BE49-F238E27FC236}">
                <a16:creationId xmlns:a16="http://schemas.microsoft.com/office/drawing/2014/main" id="{99D1B3CD-4375-40CF-8F77-64AD63553F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315" y="494790"/>
            <a:ext cx="2696785" cy="2022589"/>
          </a:xfrm>
          <a:prstGeom prst="rect">
            <a:avLst/>
          </a:prstGeom>
        </p:spPr>
      </p:pic>
      <p:pic>
        <p:nvPicPr>
          <p:cNvPr id="7" name="Graphic 6">
            <a:extLst>
              <a:ext uri="{FF2B5EF4-FFF2-40B4-BE49-F238E27FC236}">
                <a16:creationId xmlns:a16="http://schemas.microsoft.com/office/drawing/2014/main" id="{BE2C8495-5A3C-4120-92E0-D0F78AD621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7274" y="483298"/>
            <a:ext cx="2696785" cy="2022589"/>
          </a:xfrm>
          <a:prstGeom prst="rect">
            <a:avLst/>
          </a:prstGeom>
        </p:spPr>
      </p:pic>
      <p:pic>
        <p:nvPicPr>
          <p:cNvPr id="9" name="Graphic 8">
            <a:extLst>
              <a:ext uri="{FF2B5EF4-FFF2-40B4-BE49-F238E27FC236}">
                <a16:creationId xmlns:a16="http://schemas.microsoft.com/office/drawing/2014/main" id="{03770361-20FB-4F8C-BFFF-F59C16DA43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57176" y="2550991"/>
            <a:ext cx="2696785" cy="2022589"/>
          </a:xfrm>
          <a:prstGeom prst="rect">
            <a:avLst/>
          </a:prstGeom>
        </p:spPr>
      </p:pic>
      <p:pic>
        <p:nvPicPr>
          <p:cNvPr id="14" name="Graphic 13">
            <a:extLst>
              <a:ext uri="{FF2B5EF4-FFF2-40B4-BE49-F238E27FC236}">
                <a16:creationId xmlns:a16="http://schemas.microsoft.com/office/drawing/2014/main" id="{DCF54A3A-20C8-4FDF-ABD0-6428216137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77798" y="2547502"/>
            <a:ext cx="2696786" cy="2022589"/>
          </a:xfrm>
          <a:prstGeom prst="rect">
            <a:avLst/>
          </a:prstGeom>
        </p:spPr>
      </p:pic>
    </p:spTree>
    <p:extLst>
      <p:ext uri="{BB962C8B-B14F-4D97-AF65-F5344CB8AC3E}">
        <p14:creationId xmlns:p14="http://schemas.microsoft.com/office/powerpoint/2010/main" val="2051968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grpSp>
        <p:nvGrpSpPr>
          <p:cNvPr id="612" name="Google Shape;612;p45"/>
          <p:cNvGrpSpPr/>
          <p:nvPr/>
        </p:nvGrpSpPr>
        <p:grpSpPr>
          <a:xfrm>
            <a:off x="6612532" y="548076"/>
            <a:ext cx="794512" cy="280573"/>
            <a:chOff x="4856845" y="3700725"/>
            <a:chExt cx="326275" cy="115225"/>
          </a:xfrm>
        </p:grpSpPr>
        <p:sp>
          <p:nvSpPr>
            <p:cNvPr id="613" name="Google Shape;613;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14" name="Google Shape;614;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15" name="Google Shape;615;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16" name="Google Shape;616;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617" name="Google Shape;617;p45"/>
          <p:cNvGrpSpPr/>
          <p:nvPr/>
        </p:nvGrpSpPr>
        <p:grpSpPr>
          <a:xfrm flipH="1">
            <a:off x="1763232" y="548076"/>
            <a:ext cx="794512" cy="280573"/>
            <a:chOff x="4856845" y="3700725"/>
            <a:chExt cx="326275" cy="115225"/>
          </a:xfrm>
        </p:grpSpPr>
        <p:sp>
          <p:nvSpPr>
            <p:cNvPr id="618" name="Google Shape;618;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19" name="Google Shape;619;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20" name="Google Shape;620;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21" name="Google Shape;621;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622" name="Google Shape;622;p45"/>
          <p:cNvSpPr txBox="1">
            <a:spLocks noGrp="1"/>
          </p:cNvSpPr>
          <p:nvPr>
            <p:ph type="subTitle" idx="1"/>
          </p:nvPr>
        </p:nvSpPr>
        <p:spPr>
          <a:xfrm>
            <a:off x="884985" y="2041759"/>
            <a:ext cx="1297800" cy="36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a:t>ROOM</a:t>
            </a:r>
          </a:p>
        </p:txBody>
      </p:sp>
      <p:sp>
        <p:nvSpPr>
          <p:cNvPr id="623" name="Google Shape;623;p45"/>
          <p:cNvSpPr txBox="1">
            <a:spLocks noGrp="1"/>
          </p:cNvSpPr>
          <p:nvPr>
            <p:ph type="subTitle" idx="2"/>
          </p:nvPr>
        </p:nvSpPr>
        <p:spPr>
          <a:xfrm>
            <a:off x="3422433" y="2084992"/>
            <a:ext cx="2299132" cy="36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a:t>PERSON WITH SHOES</a:t>
            </a:r>
          </a:p>
        </p:txBody>
      </p:sp>
      <p:sp>
        <p:nvSpPr>
          <p:cNvPr id="624" name="Google Shape;624;p45"/>
          <p:cNvSpPr txBox="1">
            <a:spLocks noGrp="1"/>
          </p:cNvSpPr>
          <p:nvPr>
            <p:ph type="subTitle" idx="3"/>
          </p:nvPr>
        </p:nvSpPr>
        <p:spPr>
          <a:xfrm>
            <a:off x="7076870" y="2113199"/>
            <a:ext cx="1297800" cy="36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a:t>OBSERVER</a:t>
            </a:r>
          </a:p>
        </p:txBody>
      </p:sp>
      <p:grpSp>
        <p:nvGrpSpPr>
          <p:cNvPr id="77" name="Google Shape;6619;p76">
            <a:extLst>
              <a:ext uri="{FF2B5EF4-FFF2-40B4-BE49-F238E27FC236}">
                <a16:creationId xmlns:a16="http://schemas.microsoft.com/office/drawing/2014/main" id="{8080DBEF-210C-D64D-9AED-70A745D8270D}"/>
              </a:ext>
            </a:extLst>
          </p:cNvPr>
          <p:cNvGrpSpPr>
            <a:grpSpLocks noChangeAspect="1"/>
          </p:cNvGrpSpPr>
          <p:nvPr/>
        </p:nvGrpSpPr>
        <p:grpSpPr>
          <a:xfrm>
            <a:off x="1179272" y="1233558"/>
            <a:ext cx="728746" cy="668641"/>
            <a:chOff x="6319908" y="3696721"/>
            <a:chExt cx="373963" cy="343119"/>
          </a:xfrm>
        </p:grpSpPr>
        <p:sp>
          <p:nvSpPr>
            <p:cNvPr id="78" name="Google Shape;6620;p76">
              <a:extLst>
                <a:ext uri="{FF2B5EF4-FFF2-40B4-BE49-F238E27FC236}">
                  <a16:creationId xmlns:a16="http://schemas.microsoft.com/office/drawing/2014/main" id="{CF623002-8B62-BB4E-AC80-AA31E7FB24E1}"/>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9" name="Google Shape;6621;p76">
              <a:extLst>
                <a:ext uri="{FF2B5EF4-FFF2-40B4-BE49-F238E27FC236}">
                  <a16:creationId xmlns:a16="http://schemas.microsoft.com/office/drawing/2014/main" id="{6338CB3E-9FAD-9E40-B0FF-BE993C0ACE95}"/>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0" name="Google Shape;6622;p76">
              <a:extLst>
                <a:ext uri="{FF2B5EF4-FFF2-40B4-BE49-F238E27FC236}">
                  <a16:creationId xmlns:a16="http://schemas.microsoft.com/office/drawing/2014/main" id="{CE8400FF-795C-2F46-9737-DF992E6DFED1}"/>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1" name="Google Shape;6623;p76">
              <a:extLst>
                <a:ext uri="{FF2B5EF4-FFF2-40B4-BE49-F238E27FC236}">
                  <a16:creationId xmlns:a16="http://schemas.microsoft.com/office/drawing/2014/main" id="{5AC96F14-2B9E-F246-B3D7-3E734F64A3DB}"/>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2" name="Google Shape;6624;p76">
              <a:extLst>
                <a:ext uri="{FF2B5EF4-FFF2-40B4-BE49-F238E27FC236}">
                  <a16:creationId xmlns:a16="http://schemas.microsoft.com/office/drawing/2014/main" id="{F776D087-1DF4-1F47-BF41-BDDE4CDB4EA0}"/>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3" name="Google Shape;6625;p76">
              <a:extLst>
                <a:ext uri="{FF2B5EF4-FFF2-40B4-BE49-F238E27FC236}">
                  <a16:creationId xmlns:a16="http://schemas.microsoft.com/office/drawing/2014/main" id="{B84ED74A-5443-4A41-8972-C6B42926B566}"/>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4" name="Google Shape;6626;p76">
              <a:extLst>
                <a:ext uri="{FF2B5EF4-FFF2-40B4-BE49-F238E27FC236}">
                  <a16:creationId xmlns:a16="http://schemas.microsoft.com/office/drawing/2014/main" id="{B9AF4D28-0A0A-CD4A-A94A-5C4AECD4BE22}"/>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5" name="Google Shape;6627;p76">
              <a:extLst>
                <a:ext uri="{FF2B5EF4-FFF2-40B4-BE49-F238E27FC236}">
                  <a16:creationId xmlns:a16="http://schemas.microsoft.com/office/drawing/2014/main" id="{F191D383-27C7-A54C-BD8D-564459487740}"/>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6" name="Google Shape;6628;p76">
              <a:extLst>
                <a:ext uri="{FF2B5EF4-FFF2-40B4-BE49-F238E27FC236}">
                  <a16:creationId xmlns:a16="http://schemas.microsoft.com/office/drawing/2014/main" id="{7CD3D48C-0A3D-6940-B168-5161ADEBABE0}"/>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76" name="Google Shape;611;p45">
            <a:extLst>
              <a:ext uri="{FF2B5EF4-FFF2-40B4-BE49-F238E27FC236}">
                <a16:creationId xmlns:a16="http://schemas.microsoft.com/office/drawing/2014/main" id="{35A22953-71C9-E74E-B631-2E83CE0EAD11}"/>
              </a:ext>
            </a:extLst>
          </p:cNvPr>
          <p:cNvSpPr txBox="1">
            <a:spLocks/>
          </p:cNvSpPr>
          <p:nvPr/>
        </p:nvSpPr>
        <p:spPr>
          <a:xfrm>
            <a:off x="2836753" y="413702"/>
            <a:ext cx="3499320" cy="548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Oswald"/>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r>
              <a:rPr lang="en-US"/>
              <a:t>IMPLEMENTATION</a:t>
            </a:r>
          </a:p>
        </p:txBody>
      </p:sp>
      <p:grpSp>
        <p:nvGrpSpPr>
          <p:cNvPr id="114" name="Google Shape;7742;p77">
            <a:extLst>
              <a:ext uri="{FF2B5EF4-FFF2-40B4-BE49-F238E27FC236}">
                <a16:creationId xmlns:a16="http://schemas.microsoft.com/office/drawing/2014/main" id="{4ECFA043-5824-9543-BD0F-7B61C9BB751A}"/>
              </a:ext>
            </a:extLst>
          </p:cNvPr>
          <p:cNvGrpSpPr>
            <a:grpSpLocks noChangeAspect="1"/>
          </p:cNvGrpSpPr>
          <p:nvPr/>
        </p:nvGrpSpPr>
        <p:grpSpPr>
          <a:xfrm>
            <a:off x="7322458" y="1311615"/>
            <a:ext cx="806382" cy="675533"/>
            <a:chOff x="3044614" y="2418033"/>
            <a:chExt cx="376184" cy="315141"/>
          </a:xfrm>
        </p:grpSpPr>
        <p:sp>
          <p:nvSpPr>
            <p:cNvPr id="115" name="Google Shape;7743;p77">
              <a:extLst>
                <a:ext uri="{FF2B5EF4-FFF2-40B4-BE49-F238E27FC236}">
                  <a16:creationId xmlns:a16="http://schemas.microsoft.com/office/drawing/2014/main" id="{82A53D3D-59CE-B044-8472-A91F597C02F1}"/>
                </a:ext>
              </a:extLst>
            </p:cNvPr>
            <p:cNvSpPr/>
            <p:nvPr/>
          </p:nvSpPr>
          <p:spPr>
            <a:xfrm>
              <a:off x="3326965" y="2418033"/>
              <a:ext cx="93833" cy="233601"/>
            </a:xfrm>
            <a:custGeom>
              <a:avLst/>
              <a:gdLst/>
              <a:ahLst/>
              <a:cxnLst/>
              <a:rect l="l" t="t" r="r" b="b"/>
              <a:pathLst>
                <a:path w="6267" h="15602" extrusionOk="0">
                  <a:moveTo>
                    <a:pt x="548" y="1"/>
                  </a:moveTo>
                  <a:cubicBezTo>
                    <a:pt x="1" y="1"/>
                    <a:pt x="1" y="821"/>
                    <a:pt x="548" y="821"/>
                  </a:cubicBezTo>
                  <a:cubicBezTo>
                    <a:pt x="1241" y="821"/>
                    <a:pt x="1851" y="1304"/>
                    <a:pt x="2019" y="1977"/>
                  </a:cubicBezTo>
                  <a:lnTo>
                    <a:pt x="5383" y="15517"/>
                  </a:lnTo>
                  <a:lnTo>
                    <a:pt x="6266" y="15601"/>
                  </a:lnTo>
                  <a:lnTo>
                    <a:pt x="6266" y="15601"/>
                  </a:lnTo>
                  <a:lnTo>
                    <a:pt x="2818" y="1767"/>
                  </a:lnTo>
                  <a:cubicBezTo>
                    <a:pt x="2566" y="716"/>
                    <a:pt x="1620" y="1"/>
                    <a:pt x="548"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16" name="Google Shape;7744;p77">
              <a:extLst>
                <a:ext uri="{FF2B5EF4-FFF2-40B4-BE49-F238E27FC236}">
                  <a16:creationId xmlns:a16="http://schemas.microsoft.com/office/drawing/2014/main" id="{C19C97BF-7114-1442-86D3-792A4FA0E4A5}"/>
                </a:ext>
              </a:extLst>
            </p:cNvPr>
            <p:cNvSpPr/>
            <p:nvPr/>
          </p:nvSpPr>
          <p:spPr>
            <a:xfrm>
              <a:off x="3393398" y="2639656"/>
              <a:ext cx="27400" cy="29286"/>
            </a:xfrm>
            <a:custGeom>
              <a:avLst/>
              <a:gdLst/>
              <a:ahLst/>
              <a:cxnLst/>
              <a:rect l="l" t="t" r="r" b="b"/>
              <a:pathLst>
                <a:path w="1830" h="1956" extrusionOk="0">
                  <a:moveTo>
                    <a:pt x="0" y="0"/>
                  </a:moveTo>
                  <a:lnTo>
                    <a:pt x="168" y="1955"/>
                  </a:lnTo>
                  <a:lnTo>
                    <a:pt x="988" y="1955"/>
                  </a:lnTo>
                  <a:cubicBezTo>
                    <a:pt x="1451" y="1955"/>
                    <a:pt x="1829" y="1577"/>
                    <a:pt x="1829" y="1114"/>
                  </a:cubicBezTo>
                  <a:lnTo>
                    <a:pt x="1829" y="820"/>
                  </a:lnTo>
                  <a:cubicBezTo>
                    <a:pt x="1829" y="358"/>
                    <a:pt x="1451" y="0"/>
                    <a:pt x="988"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17" name="Google Shape;7745;p77">
              <a:extLst>
                <a:ext uri="{FF2B5EF4-FFF2-40B4-BE49-F238E27FC236}">
                  <a16:creationId xmlns:a16="http://schemas.microsoft.com/office/drawing/2014/main" id="{F9297368-CBA9-D54F-9088-41E0D6B85276}"/>
                </a:ext>
              </a:extLst>
            </p:cNvPr>
            <p:cNvSpPr/>
            <p:nvPr/>
          </p:nvSpPr>
          <p:spPr>
            <a:xfrm>
              <a:off x="3044928" y="2418033"/>
              <a:ext cx="93503" cy="233601"/>
            </a:xfrm>
            <a:custGeom>
              <a:avLst/>
              <a:gdLst/>
              <a:ahLst/>
              <a:cxnLst/>
              <a:rect l="l" t="t" r="r" b="b"/>
              <a:pathLst>
                <a:path w="6245" h="15602" extrusionOk="0">
                  <a:moveTo>
                    <a:pt x="5698" y="1"/>
                  </a:moveTo>
                  <a:cubicBezTo>
                    <a:pt x="4626" y="1"/>
                    <a:pt x="3679" y="716"/>
                    <a:pt x="3427" y="1767"/>
                  </a:cubicBezTo>
                  <a:lnTo>
                    <a:pt x="0" y="15601"/>
                  </a:lnTo>
                  <a:lnTo>
                    <a:pt x="862" y="15517"/>
                  </a:lnTo>
                  <a:lnTo>
                    <a:pt x="4226" y="1956"/>
                  </a:lnTo>
                  <a:cubicBezTo>
                    <a:pt x="4394" y="1283"/>
                    <a:pt x="5004" y="821"/>
                    <a:pt x="5698" y="821"/>
                  </a:cubicBezTo>
                  <a:cubicBezTo>
                    <a:pt x="6244" y="821"/>
                    <a:pt x="6244" y="1"/>
                    <a:pt x="5698"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18" name="Google Shape;7746;p77">
              <a:extLst>
                <a:ext uri="{FF2B5EF4-FFF2-40B4-BE49-F238E27FC236}">
                  <a16:creationId xmlns:a16="http://schemas.microsoft.com/office/drawing/2014/main" id="{121CF99A-1E33-C247-B238-B592BD6B91C8}"/>
                </a:ext>
              </a:extLst>
            </p:cNvPr>
            <p:cNvSpPr/>
            <p:nvPr/>
          </p:nvSpPr>
          <p:spPr>
            <a:xfrm>
              <a:off x="3044614" y="2639641"/>
              <a:ext cx="27400" cy="29301"/>
            </a:xfrm>
            <a:custGeom>
              <a:avLst/>
              <a:gdLst/>
              <a:ahLst/>
              <a:cxnLst/>
              <a:rect l="l" t="t" r="r" b="b"/>
              <a:pathLst>
                <a:path w="1830" h="1957" extrusionOk="0">
                  <a:moveTo>
                    <a:pt x="804" y="0"/>
                  </a:moveTo>
                  <a:cubicBezTo>
                    <a:pt x="359" y="0"/>
                    <a:pt x="0" y="371"/>
                    <a:pt x="0" y="821"/>
                  </a:cubicBezTo>
                  <a:lnTo>
                    <a:pt x="0" y="1115"/>
                  </a:lnTo>
                  <a:cubicBezTo>
                    <a:pt x="0" y="1578"/>
                    <a:pt x="379" y="1956"/>
                    <a:pt x="841" y="1956"/>
                  </a:cubicBezTo>
                  <a:lnTo>
                    <a:pt x="1682" y="1956"/>
                  </a:lnTo>
                  <a:lnTo>
                    <a:pt x="1829" y="1"/>
                  </a:lnTo>
                  <a:lnTo>
                    <a:pt x="841" y="1"/>
                  </a:lnTo>
                  <a:cubicBezTo>
                    <a:pt x="829" y="1"/>
                    <a:pt x="817" y="0"/>
                    <a:pt x="80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19" name="Google Shape;7747;p77">
              <a:extLst>
                <a:ext uri="{FF2B5EF4-FFF2-40B4-BE49-F238E27FC236}">
                  <a16:creationId xmlns:a16="http://schemas.microsoft.com/office/drawing/2014/main" id="{535C394D-9EEC-1343-88A6-9A273879C2DA}"/>
                </a:ext>
              </a:extLst>
            </p:cNvPr>
            <p:cNvSpPr/>
            <p:nvPr/>
          </p:nvSpPr>
          <p:spPr>
            <a:xfrm>
              <a:off x="3061922" y="2599275"/>
              <a:ext cx="341238" cy="133899"/>
            </a:xfrm>
            <a:custGeom>
              <a:avLst/>
              <a:gdLst/>
              <a:ahLst/>
              <a:cxnLst/>
              <a:rect l="l" t="t" r="r" b="b"/>
              <a:pathLst>
                <a:path w="22791" h="8943" extrusionOk="0">
                  <a:moveTo>
                    <a:pt x="5186" y="1"/>
                  </a:moveTo>
                  <a:cubicBezTo>
                    <a:pt x="3937" y="1"/>
                    <a:pt x="2692" y="353"/>
                    <a:pt x="1598" y="1057"/>
                  </a:cubicBezTo>
                  <a:cubicBezTo>
                    <a:pt x="568" y="1751"/>
                    <a:pt x="21" y="2718"/>
                    <a:pt x="21" y="3748"/>
                  </a:cubicBezTo>
                  <a:cubicBezTo>
                    <a:pt x="0" y="6587"/>
                    <a:pt x="2250" y="8899"/>
                    <a:pt x="5067" y="8941"/>
                  </a:cubicBezTo>
                  <a:cubicBezTo>
                    <a:pt x="5107" y="8942"/>
                    <a:pt x="5146" y="8943"/>
                    <a:pt x="5185" y="8943"/>
                  </a:cubicBezTo>
                  <a:cubicBezTo>
                    <a:pt x="7970" y="8943"/>
                    <a:pt x="10240" y="6737"/>
                    <a:pt x="10323" y="3959"/>
                  </a:cubicBezTo>
                  <a:cubicBezTo>
                    <a:pt x="10639" y="3717"/>
                    <a:pt x="11017" y="3596"/>
                    <a:pt x="11396" y="3596"/>
                  </a:cubicBezTo>
                  <a:cubicBezTo>
                    <a:pt x="11774" y="3596"/>
                    <a:pt x="12153" y="3717"/>
                    <a:pt x="12468" y="3959"/>
                  </a:cubicBezTo>
                  <a:cubicBezTo>
                    <a:pt x="12551" y="6737"/>
                    <a:pt x="14822" y="8943"/>
                    <a:pt x="17606" y="8943"/>
                  </a:cubicBezTo>
                  <a:cubicBezTo>
                    <a:pt x="17646" y="8943"/>
                    <a:pt x="17685" y="8942"/>
                    <a:pt x="17724" y="8941"/>
                  </a:cubicBezTo>
                  <a:cubicBezTo>
                    <a:pt x="20541" y="8899"/>
                    <a:pt x="22791" y="6587"/>
                    <a:pt x="22770" y="3748"/>
                  </a:cubicBezTo>
                  <a:cubicBezTo>
                    <a:pt x="22791" y="2718"/>
                    <a:pt x="22244" y="1751"/>
                    <a:pt x="21235" y="1057"/>
                  </a:cubicBezTo>
                  <a:cubicBezTo>
                    <a:pt x="20131" y="353"/>
                    <a:pt x="18880" y="1"/>
                    <a:pt x="17632" y="1"/>
                  </a:cubicBezTo>
                  <a:cubicBezTo>
                    <a:pt x="16384" y="1"/>
                    <a:pt x="15138" y="353"/>
                    <a:pt x="14045" y="1057"/>
                  </a:cubicBezTo>
                  <a:cubicBezTo>
                    <a:pt x="13330" y="1520"/>
                    <a:pt x="12804" y="2214"/>
                    <a:pt x="12552" y="3034"/>
                  </a:cubicBezTo>
                  <a:cubicBezTo>
                    <a:pt x="12195" y="2855"/>
                    <a:pt x="11800" y="2765"/>
                    <a:pt x="11406" y="2765"/>
                  </a:cubicBezTo>
                  <a:cubicBezTo>
                    <a:pt x="11012" y="2765"/>
                    <a:pt x="10618" y="2855"/>
                    <a:pt x="10260" y="3034"/>
                  </a:cubicBezTo>
                  <a:cubicBezTo>
                    <a:pt x="10008" y="2214"/>
                    <a:pt x="9482" y="1520"/>
                    <a:pt x="8789" y="1057"/>
                  </a:cubicBezTo>
                  <a:cubicBezTo>
                    <a:pt x="7685" y="353"/>
                    <a:pt x="6434" y="1"/>
                    <a:pt x="5186"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20" name="Google Shape;7748;p77">
              <a:extLst>
                <a:ext uri="{FF2B5EF4-FFF2-40B4-BE49-F238E27FC236}">
                  <a16:creationId xmlns:a16="http://schemas.microsoft.com/office/drawing/2014/main" id="{7182D652-7E40-EF4B-8A4A-C38FDE971619}"/>
                </a:ext>
              </a:extLst>
            </p:cNvPr>
            <p:cNvSpPr/>
            <p:nvPr/>
          </p:nvSpPr>
          <p:spPr>
            <a:xfrm>
              <a:off x="3261176" y="2611628"/>
              <a:ext cx="129707" cy="108625"/>
            </a:xfrm>
            <a:custGeom>
              <a:avLst/>
              <a:gdLst/>
              <a:ahLst/>
              <a:cxnLst/>
              <a:rect l="l" t="t" r="r" b="b"/>
              <a:pathLst>
                <a:path w="8663" h="7255" extrusionOk="0">
                  <a:moveTo>
                    <a:pt x="4332" y="1"/>
                  </a:moveTo>
                  <a:cubicBezTo>
                    <a:pt x="1935" y="1"/>
                    <a:pt x="1" y="1304"/>
                    <a:pt x="1" y="2923"/>
                  </a:cubicBezTo>
                  <a:cubicBezTo>
                    <a:pt x="1" y="5320"/>
                    <a:pt x="1935" y="7254"/>
                    <a:pt x="4332" y="7254"/>
                  </a:cubicBezTo>
                  <a:cubicBezTo>
                    <a:pt x="6708" y="7254"/>
                    <a:pt x="8663" y="5320"/>
                    <a:pt x="8663" y="2923"/>
                  </a:cubicBezTo>
                  <a:cubicBezTo>
                    <a:pt x="8663" y="1304"/>
                    <a:pt x="6708" y="1"/>
                    <a:pt x="4332"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21" name="Google Shape;7749;p77">
              <a:extLst>
                <a:ext uri="{FF2B5EF4-FFF2-40B4-BE49-F238E27FC236}">
                  <a16:creationId xmlns:a16="http://schemas.microsoft.com/office/drawing/2014/main" id="{4E1F2BE4-1F9C-B242-9055-1BEABEE7ABAE}"/>
                </a:ext>
              </a:extLst>
            </p:cNvPr>
            <p:cNvSpPr/>
            <p:nvPr/>
          </p:nvSpPr>
          <p:spPr>
            <a:xfrm>
              <a:off x="3074828" y="2611628"/>
              <a:ext cx="129707" cy="108625"/>
            </a:xfrm>
            <a:custGeom>
              <a:avLst/>
              <a:gdLst/>
              <a:ahLst/>
              <a:cxnLst/>
              <a:rect l="l" t="t" r="r" b="b"/>
              <a:pathLst>
                <a:path w="8663" h="7255" extrusionOk="0">
                  <a:moveTo>
                    <a:pt x="4331" y="1"/>
                  </a:moveTo>
                  <a:cubicBezTo>
                    <a:pt x="1935" y="1"/>
                    <a:pt x="0" y="1304"/>
                    <a:pt x="0" y="2923"/>
                  </a:cubicBezTo>
                  <a:cubicBezTo>
                    <a:pt x="0" y="5320"/>
                    <a:pt x="1935" y="7254"/>
                    <a:pt x="4331" y="7254"/>
                  </a:cubicBezTo>
                  <a:cubicBezTo>
                    <a:pt x="6728" y="7254"/>
                    <a:pt x="8662" y="5320"/>
                    <a:pt x="8662" y="2923"/>
                  </a:cubicBezTo>
                  <a:cubicBezTo>
                    <a:pt x="8662" y="1304"/>
                    <a:pt x="6707" y="1"/>
                    <a:pt x="4331"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22" name="Google Shape;7750;p77">
              <a:extLst>
                <a:ext uri="{FF2B5EF4-FFF2-40B4-BE49-F238E27FC236}">
                  <a16:creationId xmlns:a16="http://schemas.microsoft.com/office/drawing/2014/main" id="{C7C94DE0-7CB3-BD42-B4D7-C4F59D6E3D39}"/>
                </a:ext>
              </a:extLst>
            </p:cNvPr>
            <p:cNvSpPr/>
            <p:nvPr/>
          </p:nvSpPr>
          <p:spPr>
            <a:xfrm>
              <a:off x="3090250" y="2617302"/>
              <a:ext cx="102322" cy="95704"/>
            </a:xfrm>
            <a:custGeom>
              <a:avLst/>
              <a:gdLst/>
              <a:ahLst/>
              <a:cxnLst/>
              <a:rect l="l" t="t" r="r" b="b"/>
              <a:pathLst>
                <a:path w="6834" h="6392" extrusionOk="0">
                  <a:moveTo>
                    <a:pt x="5383" y="0"/>
                  </a:moveTo>
                  <a:lnTo>
                    <a:pt x="1" y="5362"/>
                  </a:lnTo>
                  <a:cubicBezTo>
                    <a:pt x="379" y="5803"/>
                    <a:pt x="821" y="6140"/>
                    <a:pt x="1325" y="6392"/>
                  </a:cubicBezTo>
                  <a:lnTo>
                    <a:pt x="6834" y="883"/>
                  </a:lnTo>
                  <a:cubicBezTo>
                    <a:pt x="6413" y="484"/>
                    <a:pt x="5930" y="190"/>
                    <a:pt x="5383"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23" name="Google Shape;7751;p77">
              <a:extLst>
                <a:ext uri="{FF2B5EF4-FFF2-40B4-BE49-F238E27FC236}">
                  <a16:creationId xmlns:a16="http://schemas.microsoft.com/office/drawing/2014/main" id="{4DC05C90-708A-9A4D-A954-70548F463D8F}"/>
                </a:ext>
              </a:extLst>
            </p:cNvPr>
            <p:cNvSpPr/>
            <p:nvPr/>
          </p:nvSpPr>
          <p:spPr>
            <a:xfrm>
              <a:off x="3276613" y="2617302"/>
              <a:ext cx="102307" cy="95704"/>
            </a:xfrm>
            <a:custGeom>
              <a:avLst/>
              <a:gdLst/>
              <a:ahLst/>
              <a:cxnLst/>
              <a:rect l="l" t="t" r="r" b="b"/>
              <a:pathLst>
                <a:path w="6833" h="6392" extrusionOk="0">
                  <a:moveTo>
                    <a:pt x="5382" y="0"/>
                  </a:moveTo>
                  <a:lnTo>
                    <a:pt x="0" y="5362"/>
                  </a:lnTo>
                  <a:cubicBezTo>
                    <a:pt x="378" y="5803"/>
                    <a:pt x="820" y="6140"/>
                    <a:pt x="1325" y="6392"/>
                  </a:cubicBezTo>
                  <a:lnTo>
                    <a:pt x="6833" y="883"/>
                  </a:lnTo>
                  <a:cubicBezTo>
                    <a:pt x="6412" y="484"/>
                    <a:pt x="5929" y="190"/>
                    <a:pt x="5382"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209" name="Google Shape;16148;p82">
            <a:extLst>
              <a:ext uri="{FF2B5EF4-FFF2-40B4-BE49-F238E27FC236}">
                <a16:creationId xmlns:a16="http://schemas.microsoft.com/office/drawing/2014/main" id="{C8A7395D-A369-C44C-904D-8072EC39E2EC}"/>
              </a:ext>
            </a:extLst>
          </p:cNvPr>
          <p:cNvGrpSpPr>
            <a:grpSpLocks noChangeAspect="1"/>
          </p:cNvGrpSpPr>
          <p:nvPr/>
        </p:nvGrpSpPr>
        <p:grpSpPr>
          <a:xfrm>
            <a:off x="4128024" y="1292063"/>
            <a:ext cx="887956" cy="643354"/>
            <a:chOff x="1324219" y="3399202"/>
            <a:chExt cx="376579" cy="272846"/>
          </a:xfrm>
        </p:grpSpPr>
        <p:sp>
          <p:nvSpPr>
            <p:cNvPr id="210" name="Google Shape;16149;p82">
              <a:extLst>
                <a:ext uri="{FF2B5EF4-FFF2-40B4-BE49-F238E27FC236}">
                  <a16:creationId xmlns:a16="http://schemas.microsoft.com/office/drawing/2014/main" id="{A7AE7232-DACF-474A-9030-FB98F9E39ADA}"/>
                </a:ext>
              </a:extLst>
            </p:cNvPr>
            <p:cNvSpPr/>
            <p:nvPr/>
          </p:nvSpPr>
          <p:spPr>
            <a:xfrm>
              <a:off x="1597458" y="3496066"/>
              <a:ext cx="30278" cy="66639"/>
            </a:xfrm>
            <a:custGeom>
              <a:avLst/>
              <a:gdLst/>
              <a:ahLst/>
              <a:cxnLst/>
              <a:rect l="l" t="t" r="r" b="b"/>
              <a:pathLst>
                <a:path w="1155" h="2542" extrusionOk="0">
                  <a:moveTo>
                    <a:pt x="693" y="1"/>
                  </a:moveTo>
                  <a:cubicBezTo>
                    <a:pt x="303" y="1"/>
                    <a:pt x="0" y="318"/>
                    <a:pt x="0" y="693"/>
                  </a:cubicBezTo>
                  <a:lnTo>
                    <a:pt x="0" y="852"/>
                  </a:lnTo>
                  <a:cubicBezTo>
                    <a:pt x="0" y="1054"/>
                    <a:pt x="29" y="1256"/>
                    <a:pt x="101" y="1444"/>
                  </a:cubicBezTo>
                  <a:lnTo>
                    <a:pt x="462" y="2541"/>
                  </a:lnTo>
                  <a:lnTo>
                    <a:pt x="1155" y="2541"/>
                  </a:lnTo>
                  <a:lnTo>
                    <a:pt x="1155"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1" name="Google Shape;16150;p82">
              <a:extLst>
                <a:ext uri="{FF2B5EF4-FFF2-40B4-BE49-F238E27FC236}">
                  <a16:creationId xmlns:a16="http://schemas.microsoft.com/office/drawing/2014/main" id="{DC7F1C61-8C70-3E48-AC1E-1CEB9AF863FE}"/>
                </a:ext>
              </a:extLst>
            </p:cNvPr>
            <p:cNvSpPr/>
            <p:nvPr/>
          </p:nvSpPr>
          <p:spPr>
            <a:xfrm>
              <a:off x="1609569" y="3490011"/>
              <a:ext cx="72668" cy="72694"/>
            </a:xfrm>
            <a:custGeom>
              <a:avLst/>
              <a:gdLst/>
              <a:ahLst/>
              <a:cxnLst/>
              <a:rect l="l" t="t" r="r" b="b"/>
              <a:pathLst>
                <a:path w="2772" h="2773" extrusionOk="0">
                  <a:moveTo>
                    <a:pt x="693" y="1"/>
                  </a:moveTo>
                  <a:cubicBezTo>
                    <a:pt x="303" y="1"/>
                    <a:pt x="0" y="304"/>
                    <a:pt x="0" y="693"/>
                  </a:cubicBezTo>
                  <a:cubicBezTo>
                    <a:pt x="0" y="939"/>
                    <a:pt x="202" y="1155"/>
                    <a:pt x="462" y="1155"/>
                  </a:cubicBezTo>
                  <a:lnTo>
                    <a:pt x="2310" y="2772"/>
                  </a:lnTo>
                  <a:lnTo>
                    <a:pt x="2700" y="1401"/>
                  </a:lnTo>
                  <a:cubicBezTo>
                    <a:pt x="2757" y="1242"/>
                    <a:pt x="2772" y="1069"/>
                    <a:pt x="2772" y="896"/>
                  </a:cubicBezTo>
                  <a:lnTo>
                    <a:pt x="2772" y="463"/>
                  </a:lnTo>
                  <a:cubicBezTo>
                    <a:pt x="2772" y="203"/>
                    <a:pt x="2570" y="1"/>
                    <a:pt x="2310"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2" name="Google Shape;16151;p82">
              <a:extLst>
                <a:ext uri="{FF2B5EF4-FFF2-40B4-BE49-F238E27FC236}">
                  <a16:creationId xmlns:a16="http://schemas.microsoft.com/office/drawing/2014/main" id="{9AC1A722-8A3C-C043-A8B0-DA020C1AC59E}"/>
                </a:ext>
              </a:extLst>
            </p:cNvPr>
            <p:cNvSpPr/>
            <p:nvPr/>
          </p:nvSpPr>
          <p:spPr>
            <a:xfrm>
              <a:off x="1621681" y="3580846"/>
              <a:ext cx="36334" cy="26870"/>
            </a:xfrm>
            <a:custGeom>
              <a:avLst/>
              <a:gdLst/>
              <a:ahLst/>
              <a:cxnLst/>
              <a:rect l="l" t="t" r="r" b="b"/>
              <a:pathLst>
                <a:path w="1386" h="1025" extrusionOk="0">
                  <a:moveTo>
                    <a:pt x="0" y="0"/>
                  </a:moveTo>
                  <a:lnTo>
                    <a:pt x="0" y="1025"/>
                  </a:lnTo>
                  <a:lnTo>
                    <a:pt x="1386" y="1025"/>
                  </a:lnTo>
                  <a:lnTo>
                    <a:pt x="1386"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3" name="Google Shape;16152;p82">
              <a:extLst>
                <a:ext uri="{FF2B5EF4-FFF2-40B4-BE49-F238E27FC236}">
                  <a16:creationId xmlns:a16="http://schemas.microsoft.com/office/drawing/2014/main" id="{D1EE140C-A497-A140-8C0C-9C77E2BF0CED}"/>
                </a:ext>
              </a:extLst>
            </p:cNvPr>
            <p:cNvSpPr/>
            <p:nvPr/>
          </p:nvSpPr>
          <p:spPr>
            <a:xfrm>
              <a:off x="1621681" y="3580846"/>
              <a:ext cx="36334" cy="14785"/>
            </a:xfrm>
            <a:custGeom>
              <a:avLst/>
              <a:gdLst/>
              <a:ahLst/>
              <a:cxnLst/>
              <a:rect l="l" t="t" r="r" b="b"/>
              <a:pathLst>
                <a:path w="1386" h="564" extrusionOk="0">
                  <a:moveTo>
                    <a:pt x="0" y="0"/>
                  </a:moveTo>
                  <a:lnTo>
                    <a:pt x="0" y="433"/>
                  </a:lnTo>
                  <a:cubicBezTo>
                    <a:pt x="224" y="520"/>
                    <a:pt x="458" y="563"/>
                    <a:pt x="693" y="563"/>
                  </a:cubicBezTo>
                  <a:cubicBezTo>
                    <a:pt x="927" y="563"/>
                    <a:pt x="1162" y="520"/>
                    <a:pt x="1386" y="433"/>
                  </a:cubicBezTo>
                  <a:lnTo>
                    <a:pt x="1386"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4" name="Google Shape;16153;p82">
              <a:extLst>
                <a:ext uri="{FF2B5EF4-FFF2-40B4-BE49-F238E27FC236}">
                  <a16:creationId xmlns:a16="http://schemas.microsoft.com/office/drawing/2014/main" id="{440B1A7B-B2BE-0D44-BD50-06E4A6A457FE}"/>
                </a:ext>
              </a:extLst>
            </p:cNvPr>
            <p:cNvSpPr/>
            <p:nvPr/>
          </p:nvSpPr>
          <p:spPr>
            <a:xfrm>
              <a:off x="1579291" y="3595605"/>
              <a:ext cx="121507" cy="76443"/>
            </a:xfrm>
            <a:custGeom>
              <a:avLst/>
              <a:gdLst/>
              <a:ahLst/>
              <a:cxnLst/>
              <a:rect l="l" t="t" r="r" b="b"/>
              <a:pathLst>
                <a:path w="4635" h="2916" extrusionOk="0">
                  <a:moveTo>
                    <a:pt x="1631" y="0"/>
                  </a:moveTo>
                  <a:lnTo>
                    <a:pt x="505" y="318"/>
                  </a:lnTo>
                  <a:cubicBezTo>
                    <a:pt x="217" y="404"/>
                    <a:pt x="0" y="679"/>
                    <a:pt x="0" y="996"/>
                  </a:cubicBezTo>
                  <a:lnTo>
                    <a:pt x="0" y="2685"/>
                  </a:lnTo>
                  <a:cubicBezTo>
                    <a:pt x="0" y="2801"/>
                    <a:pt x="116" y="2916"/>
                    <a:pt x="231" y="2916"/>
                  </a:cubicBezTo>
                  <a:lnTo>
                    <a:pt x="4403" y="2916"/>
                  </a:lnTo>
                  <a:cubicBezTo>
                    <a:pt x="4519" y="2916"/>
                    <a:pt x="4634" y="2801"/>
                    <a:pt x="4634" y="2685"/>
                  </a:cubicBezTo>
                  <a:lnTo>
                    <a:pt x="4634" y="996"/>
                  </a:lnTo>
                  <a:cubicBezTo>
                    <a:pt x="4634" y="679"/>
                    <a:pt x="4417" y="404"/>
                    <a:pt x="4114" y="318"/>
                  </a:cubicBezTo>
                  <a:lnTo>
                    <a:pt x="3017" y="0"/>
                  </a:lnTo>
                  <a:lnTo>
                    <a:pt x="2324" y="462"/>
                  </a:lnTo>
                  <a:lnTo>
                    <a:pt x="1631"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5" name="Google Shape;16154;p82">
              <a:extLst>
                <a:ext uri="{FF2B5EF4-FFF2-40B4-BE49-F238E27FC236}">
                  <a16:creationId xmlns:a16="http://schemas.microsoft.com/office/drawing/2014/main" id="{E282E0FD-CEB3-BE46-AE87-02AC59028650}"/>
                </a:ext>
              </a:extLst>
            </p:cNvPr>
            <p:cNvSpPr/>
            <p:nvPr/>
          </p:nvSpPr>
          <p:spPr>
            <a:xfrm>
              <a:off x="1633766" y="3607690"/>
              <a:ext cx="12138" cy="64358"/>
            </a:xfrm>
            <a:custGeom>
              <a:avLst/>
              <a:gdLst/>
              <a:ahLst/>
              <a:cxnLst/>
              <a:rect l="l" t="t" r="r" b="b"/>
              <a:pathLst>
                <a:path w="463" h="2455" extrusionOk="0">
                  <a:moveTo>
                    <a:pt x="116" y="1"/>
                  </a:moveTo>
                  <a:lnTo>
                    <a:pt x="1" y="2455"/>
                  </a:lnTo>
                  <a:lnTo>
                    <a:pt x="463" y="2455"/>
                  </a:lnTo>
                  <a:lnTo>
                    <a:pt x="347"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6" name="Google Shape;16155;p82">
              <a:extLst>
                <a:ext uri="{FF2B5EF4-FFF2-40B4-BE49-F238E27FC236}">
                  <a16:creationId xmlns:a16="http://schemas.microsoft.com/office/drawing/2014/main" id="{11292747-2DCE-944C-B459-340C33982F59}"/>
                </a:ext>
              </a:extLst>
            </p:cNvPr>
            <p:cNvSpPr/>
            <p:nvPr/>
          </p:nvSpPr>
          <p:spPr>
            <a:xfrm>
              <a:off x="1603514" y="3520289"/>
              <a:ext cx="72668" cy="66639"/>
            </a:xfrm>
            <a:custGeom>
              <a:avLst/>
              <a:gdLst/>
              <a:ahLst/>
              <a:cxnLst/>
              <a:rect l="l" t="t" r="r" b="b"/>
              <a:pathLst>
                <a:path w="2772" h="2542" extrusionOk="0">
                  <a:moveTo>
                    <a:pt x="895" y="0"/>
                  </a:moveTo>
                  <a:cubicBezTo>
                    <a:pt x="765" y="0"/>
                    <a:pt x="635" y="44"/>
                    <a:pt x="549" y="130"/>
                  </a:cubicBezTo>
                  <a:lnTo>
                    <a:pt x="130" y="549"/>
                  </a:lnTo>
                  <a:cubicBezTo>
                    <a:pt x="43" y="636"/>
                    <a:pt x="0" y="765"/>
                    <a:pt x="0" y="881"/>
                  </a:cubicBezTo>
                  <a:lnTo>
                    <a:pt x="0" y="1155"/>
                  </a:lnTo>
                  <a:cubicBezTo>
                    <a:pt x="0" y="1920"/>
                    <a:pt x="621" y="2541"/>
                    <a:pt x="1386" y="2541"/>
                  </a:cubicBezTo>
                  <a:cubicBezTo>
                    <a:pt x="2151" y="2541"/>
                    <a:pt x="2772" y="1920"/>
                    <a:pt x="2772" y="1155"/>
                  </a:cubicBezTo>
                  <a:lnTo>
                    <a:pt x="2772" y="852"/>
                  </a:lnTo>
                  <a:cubicBezTo>
                    <a:pt x="2772" y="737"/>
                    <a:pt x="2728" y="621"/>
                    <a:pt x="2642" y="535"/>
                  </a:cubicBezTo>
                  <a:cubicBezTo>
                    <a:pt x="2281" y="188"/>
                    <a:pt x="1631" y="29"/>
                    <a:pt x="895"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7" name="Google Shape;16156;p82">
              <a:extLst>
                <a:ext uri="{FF2B5EF4-FFF2-40B4-BE49-F238E27FC236}">
                  <a16:creationId xmlns:a16="http://schemas.microsoft.com/office/drawing/2014/main" id="{7A5E7F28-D3B4-3245-9ED7-37504E716AD9}"/>
                </a:ext>
              </a:extLst>
            </p:cNvPr>
            <p:cNvSpPr/>
            <p:nvPr/>
          </p:nvSpPr>
          <p:spPr>
            <a:xfrm>
              <a:off x="1603514" y="3520289"/>
              <a:ext cx="72668" cy="65118"/>
            </a:xfrm>
            <a:custGeom>
              <a:avLst/>
              <a:gdLst/>
              <a:ahLst/>
              <a:cxnLst/>
              <a:rect l="l" t="t" r="r" b="b"/>
              <a:pathLst>
                <a:path w="2772" h="2484" extrusionOk="0">
                  <a:moveTo>
                    <a:pt x="895" y="0"/>
                  </a:moveTo>
                  <a:cubicBezTo>
                    <a:pt x="765" y="0"/>
                    <a:pt x="650" y="58"/>
                    <a:pt x="563" y="145"/>
                  </a:cubicBezTo>
                  <a:lnTo>
                    <a:pt x="144" y="563"/>
                  </a:lnTo>
                  <a:cubicBezTo>
                    <a:pt x="43" y="650"/>
                    <a:pt x="0" y="765"/>
                    <a:pt x="0" y="881"/>
                  </a:cubicBezTo>
                  <a:lnTo>
                    <a:pt x="0" y="1155"/>
                  </a:lnTo>
                  <a:cubicBezTo>
                    <a:pt x="0" y="1776"/>
                    <a:pt x="404" y="2325"/>
                    <a:pt x="1011" y="2483"/>
                  </a:cubicBezTo>
                  <a:cubicBezTo>
                    <a:pt x="808" y="2238"/>
                    <a:pt x="693" y="1935"/>
                    <a:pt x="693" y="1617"/>
                  </a:cubicBezTo>
                  <a:lnTo>
                    <a:pt x="693" y="939"/>
                  </a:lnTo>
                  <a:cubicBezTo>
                    <a:pt x="693" y="695"/>
                    <a:pt x="897" y="489"/>
                    <a:pt x="1137" y="489"/>
                  </a:cubicBezTo>
                  <a:cubicBezTo>
                    <a:pt x="1153" y="489"/>
                    <a:pt x="1168" y="489"/>
                    <a:pt x="1184" y="491"/>
                  </a:cubicBezTo>
                  <a:cubicBezTo>
                    <a:pt x="1646" y="520"/>
                    <a:pt x="2339" y="592"/>
                    <a:pt x="2772" y="794"/>
                  </a:cubicBezTo>
                  <a:cubicBezTo>
                    <a:pt x="2757" y="693"/>
                    <a:pt x="2714" y="607"/>
                    <a:pt x="2642" y="535"/>
                  </a:cubicBezTo>
                  <a:cubicBezTo>
                    <a:pt x="2281" y="188"/>
                    <a:pt x="1631" y="29"/>
                    <a:pt x="895"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8" name="Google Shape;16157;p82">
              <a:extLst>
                <a:ext uri="{FF2B5EF4-FFF2-40B4-BE49-F238E27FC236}">
                  <a16:creationId xmlns:a16="http://schemas.microsoft.com/office/drawing/2014/main" id="{B45D85D6-0661-7242-8BE4-27FA900EAA7D}"/>
                </a:ext>
              </a:extLst>
            </p:cNvPr>
            <p:cNvSpPr/>
            <p:nvPr/>
          </p:nvSpPr>
          <p:spPr>
            <a:xfrm>
              <a:off x="1676156" y="3611098"/>
              <a:ext cx="24249" cy="60583"/>
            </a:xfrm>
            <a:custGeom>
              <a:avLst/>
              <a:gdLst/>
              <a:ahLst/>
              <a:cxnLst/>
              <a:rect l="l" t="t" r="r" b="b"/>
              <a:pathLst>
                <a:path w="925" h="2311" extrusionOk="0">
                  <a:moveTo>
                    <a:pt x="809" y="1"/>
                  </a:moveTo>
                  <a:lnTo>
                    <a:pt x="203" y="593"/>
                  </a:lnTo>
                  <a:cubicBezTo>
                    <a:pt x="73" y="723"/>
                    <a:pt x="1" y="896"/>
                    <a:pt x="1" y="1084"/>
                  </a:cubicBezTo>
                  <a:lnTo>
                    <a:pt x="1" y="2311"/>
                  </a:lnTo>
                  <a:lnTo>
                    <a:pt x="694" y="2311"/>
                  </a:lnTo>
                  <a:cubicBezTo>
                    <a:pt x="824" y="2311"/>
                    <a:pt x="925" y="2210"/>
                    <a:pt x="925" y="2080"/>
                  </a:cubicBezTo>
                  <a:lnTo>
                    <a:pt x="925" y="391"/>
                  </a:lnTo>
                  <a:cubicBezTo>
                    <a:pt x="925" y="261"/>
                    <a:pt x="881" y="116"/>
                    <a:pt x="809"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9" name="Google Shape;16158;p82">
              <a:extLst>
                <a:ext uri="{FF2B5EF4-FFF2-40B4-BE49-F238E27FC236}">
                  <a16:creationId xmlns:a16="http://schemas.microsoft.com/office/drawing/2014/main" id="{18D8A688-FB69-A44F-911E-6167B8C53CF1}"/>
                </a:ext>
              </a:extLst>
            </p:cNvPr>
            <p:cNvSpPr/>
            <p:nvPr/>
          </p:nvSpPr>
          <p:spPr>
            <a:xfrm>
              <a:off x="1633766" y="3607690"/>
              <a:ext cx="12138" cy="12138"/>
            </a:xfrm>
            <a:custGeom>
              <a:avLst/>
              <a:gdLst/>
              <a:ahLst/>
              <a:cxnLst/>
              <a:rect l="l" t="t" r="r" b="b"/>
              <a:pathLst>
                <a:path w="463" h="463" extrusionOk="0">
                  <a:moveTo>
                    <a:pt x="1" y="1"/>
                  </a:moveTo>
                  <a:lnTo>
                    <a:pt x="1" y="347"/>
                  </a:lnTo>
                  <a:cubicBezTo>
                    <a:pt x="1" y="420"/>
                    <a:pt x="59" y="463"/>
                    <a:pt x="116" y="463"/>
                  </a:cubicBezTo>
                  <a:lnTo>
                    <a:pt x="347" y="463"/>
                  </a:lnTo>
                  <a:cubicBezTo>
                    <a:pt x="405" y="463"/>
                    <a:pt x="463" y="420"/>
                    <a:pt x="463" y="347"/>
                  </a:cubicBezTo>
                  <a:lnTo>
                    <a:pt x="463"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0" name="Google Shape;16159;p82">
              <a:extLst>
                <a:ext uri="{FF2B5EF4-FFF2-40B4-BE49-F238E27FC236}">
                  <a16:creationId xmlns:a16="http://schemas.microsoft.com/office/drawing/2014/main" id="{62CD5287-9483-9144-B98A-E2896942A1E0}"/>
                </a:ext>
              </a:extLst>
            </p:cNvPr>
            <p:cNvSpPr/>
            <p:nvPr/>
          </p:nvSpPr>
          <p:spPr>
            <a:xfrm>
              <a:off x="1614865" y="3590755"/>
              <a:ext cx="24983" cy="25560"/>
            </a:xfrm>
            <a:custGeom>
              <a:avLst/>
              <a:gdLst/>
              <a:ahLst/>
              <a:cxnLst/>
              <a:rect l="l" t="t" r="r" b="b"/>
              <a:pathLst>
                <a:path w="953" h="975" extrusionOk="0">
                  <a:moveTo>
                    <a:pt x="225" y="0"/>
                  </a:moveTo>
                  <a:cubicBezTo>
                    <a:pt x="193" y="0"/>
                    <a:pt x="161" y="16"/>
                    <a:pt x="145" y="41"/>
                  </a:cubicBezTo>
                  <a:lnTo>
                    <a:pt x="0" y="257"/>
                  </a:lnTo>
                  <a:lnTo>
                    <a:pt x="361" y="907"/>
                  </a:lnTo>
                  <a:cubicBezTo>
                    <a:pt x="379" y="952"/>
                    <a:pt x="425" y="974"/>
                    <a:pt x="475" y="974"/>
                  </a:cubicBezTo>
                  <a:cubicBezTo>
                    <a:pt x="505" y="974"/>
                    <a:pt x="536" y="966"/>
                    <a:pt x="563" y="950"/>
                  </a:cubicBezTo>
                  <a:lnTo>
                    <a:pt x="953" y="647"/>
                  </a:lnTo>
                  <a:lnTo>
                    <a:pt x="289" y="26"/>
                  </a:lnTo>
                  <a:cubicBezTo>
                    <a:pt x="271" y="8"/>
                    <a:pt x="248" y="0"/>
                    <a:pt x="225"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1" name="Google Shape;16160;p82">
              <a:extLst>
                <a:ext uri="{FF2B5EF4-FFF2-40B4-BE49-F238E27FC236}">
                  <a16:creationId xmlns:a16="http://schemas.microsoft.com/office/drawing/2014/main" id="{6E50A4AA-63FA-3245-A2C4-389BBC28390A}"/>
                </a:ext>
              </a:extLst>
            </p:cNvPr>
            <p:cNvSpPr/>
            <p:nvPr/>
          </p:nvSpPr>
          <p:spPr>
            <a:xfrm>
              <a:off x="1639822" y="3590755"/>
              <a:ext cx="25009" cy="25560"/>
            </a:xfrm>
            <a:custGeom>
              <a:avLst/>
              <a:gdLst/>
              <a:ahLst/>
              <a:cxnLst/>
              <a:rect l="l" t="t" r="r" b="b"/>
              <a:pathLst>
                <a:path w="954" h="975" extrusionOk="0">
                  <a:moveTo>
                    <a:pt x="729" y="0"/>
                  </a:moveTo>
                  <a:cubicBezTo>
                    <a:pt x="706" y="0"/>
                    <a:pt x="683" y="8"/>
                    <a:pt x="665" y="26"/>
                  </a:cubicBezTo>
                  <a:lnTo>
                    <a:pt x="1" y="647"/>
                  </a:lnTo>
                  <a:lnTo>
                    <a:pt x="391" y="950"/>
                  </a:lnTo>
                  <a:cubicBezTo>
                    <a:pt x="418" y="966"/>
                    <a:pt x="449" y="974"/>
                    <a:pt x="479" y="974"/>
                  </a:cubicBezTo>
                  <a:cubicBezTo>
                    <a:pt x="528" y="974"/>
                    <a:pt x="575" y="952"/>
                    <a:pt x="593" y="907"/>
                  </a:cubicBezTo>
                  <a:lnTo>
                    <a:pt x="954" y="257"/>
                  </a:lnTo>
                  <a:lnTo>
                    <a:pt x="809" y="41"/>
                  </a:lnTo>
                  <a:cubicBezTo>
                    <a:pt x="793" y="16"/>
                    <a:pt x="761" y="0"/>
                    <a:pt x="72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2" name="Google Shape;16161;p82">
              <a:extLst>
                <a:ext uri="{FF2B5EF4-FFF2-40B4-BE49-F238E27FC236}">
                  <a16:creationId xmlns:a16="http://schemas.microsoft.com/office/drawing/2014/main" id="{C8B4BC6C-85C9-A84B-A58D-007E6F5886CF}"/>
                </a:ext>
              </a:extLst>
            </p:cNvPr>
            <p:cNvSpPr/>
            <p:nvPr/>
          </p:nvSpPr>
          <p:spPr>
            <a:xfrm>
              <a:off x="1325373" y="3492291"/>
              <a:ext cx="109002" cy="109395"/>
            </a:xfrm>
            <a:custGeom>
              <a:avLst/>
              <a:gdLst/>
              <a:ahLst/>
              <a:cxnLst/>
              <a:rect l="l" t="t" r="r" b="b"/>
              <a:pathLst>
                <a:path w="4158" h="4173" extrusionOk="0">
                  <a:moveTo>
                    <a:pt x="2079" y="0"/>
                  </a:moveTo>
                  <a:cubicBezTo>
                    <a:pt x="1169" y="0"/>
                    <a:pt x="505" y="722"/>
                    <a:pt x="433" y="1631"/>
                  </a:cubicBezTo>
                  <a:cubicBezTo>
                    <a:pt x="390" y="2267"/>
                    <a:pt x="245" y="2902"/>
                    <a:pt x="43" y="3522"/>
                  </a:cubicBezTo>
                  <a:cubicBezTo>
                    <a:pt x="0" y="3638"/>
                    <a:pt x="58" y="3768"/>
                    <a:pt x="173" y="3811"/>
                  </a:cubicBezTo>
                  <a:cubicBezTo>
                    <a:pt x="549" y="3984"/>
                    <a:pt x="967" y="4114"/>
                    <a:pt x="1371" y="4172"/>
                  </a:cubicBezTo>
                  <a:lnTo>
                    <a:pt x="2786" y="4172"/>
                  </a:lnTo>
                  <a:cubicBezTo>
                    <a:pt x="3205" y="4114"/>
                    <a:pt x="3609" y="3984"/>
                    <a:pt x="3999" y="3811"/>
                  </a:cubicBezTo>
                  <a:cubicBezTo>
                    <a:pt x="4100" y="3753"/>
                    <a:pt x="4157" y="3638"/>
                    <a:pt x="4114" y="3522"/>
                  </a:cubicBezTo>
                  <a:cubicBezTo>
                    <a:pt x="3912" y="2902"/>
                    <a:pt x="3782" y="2267"/>
                    <a:pt x="3724" y="1631"/>
                  </a:cubicBezTo>
                  <a:cubicBezTo>
                    <a:pt x="3667" y="736"/>
                    <a:pt x="2988" y="0"/>
                    <a:pt x="207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3" name="Google Shape;16162;p82">
              <a:extLst>
                <a:ext uri="{FF2B5EF4-FFF2-40B4-BE49-F238E27FC236}">
                  <a16:creationId xmlns:a16="http://schemas.microsoft.com/office/drawing/2014/main" id="{A5E46EB7-4F47-A642-AD32-60D1AAACD323}"/>
                </a:ext>
              </a:extLst>
            </p:cNvPr>
            <p:cNvSpPr/>
            <p:nvPr/>
          </p:nvSpPr>
          <p:spPr>
            <a:xfrm>
              <a:off x="1355258" y="3492291"/>
              <a:ext cx="79117" cy="109002"/>
            </a:xfrm>
            <a:custGeom>
              <a:avLst/>
              <a:gdLst/>
              <a:ahLst/>
              <a:cxnLst/>
              <a:rect l="l" t="t" r="r" b="b"/>
              <a:pathLst>
                <a:path w="3018" h="4158" extrusionOk="0">
                  <a:moveTo>
                    <a:pt x="939" y="0"/>
                  </a:moveTo>
                  <a:cubicBezTo>
                    <a:pt x="246" y="29"/>
                    <a:pt x="0" y="953"/>
                    <a:pt x="592" y="1314"/>
                  </a:cubicBezTo>
                  <a:cubicBezTo>
                    <a:pt x="621" y="1328"/>
                    <a:pt x="636" y="1328"/>
                    <a:pt x="664" y="1343"/>
                  </a:cubicBezTo>
                  <a:lnTo>
                    <a:pt x="1184" y="4158"/>
                  </a:lnTo>
                  <a:lnTo>
                    <a:pt x="1661" y="4158"/>
                  </a:lnTo>
                  <a:cubicBezTo>
                    <a:pt x="2065" y="4100"/>
                    <a:pt x="2469" y="3984"/>
                    <a:pt x="2859" y="3811"/>
                  </a:cubicBezTo>
                  <a:cubicBezTo>
                    <a:pt x="2960" y="3768"/>
                    <a:pt x="3017" y="3638"/>
                    <a:pt x="2974" y="3522"/>
                  </a:cubicBezTo>
                  <a:cubicBezTo>
                    <a:pt x="2772" y="2902"/>
                    <a:pt x="2642" y="2267"/>
                    <a:pt x="2584" y="1631"/>
                  </a:cubicBezTo>
                  <a:cubicBezTo>
                    <a:pt x="2527" y="736"/>
                    <a:pt x="1848" y="0"/>
                    <a:pt x="93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4" name="Google Shape;16163;p82">
              <a:extLst>
                <a:ext uri="{FF2B5EF4-FFF2-40B4-BE49-F238E27FC236}">
                  <a16:creationId xmlns:a16="http://schemas.microsoft.com/office/drawing/2014/main" id="{17BD5FFC-B44A-8849-8AF9-D7C8F84C92D7}"/>
                </a:ext>
              </a:extLst>
            </p:cNvPr>
            <p:cNvSpPr/>
            <p:nvPr/>
          </p:nvSpPr>
          <p:spPr>
            <a:xfrm>
              <a:off x="1324612" y="3574790"/>
              <a:ext cx="109002" cy="97258"/>
            </a:xfrm>
            <a:custGeom>
              <a:avLst/>
              <a:gdLst/>
              <a:ahLst/>
              <a:cxnLst/>
              <a:rect l="l" t="t" r="r" b="b"/>
              <a:pathLst>
                <a:path w="4158" h="3710" extrusionOk="0">
                  <a:moveTo>
                    <a:pt x="1386" y="0"/>
                  </a:moveTo>
                  <a:lnTo>
                    <a:pt x="1386" y="693"/>
                  </a:lnTo>
                  <a:cubicBezTo>
                    <a:pt x="1386" y="881"/>
                    <a:pt x="1285" y="1039"/>
                    <a:pt x="1141" y="1112"/>
                  </a:cubicBezTo>
                  <a:lnTo>
                    <a:pt x="390" y="1487"/>
                  </a:lnTo>
                  <a:cubicBezTo>
                    <a:pt x="145" y="1602"/>
                    <a:pt x="0" y="1848"/>
                    <a:pt x="0" y="2108"/>
                  </a:cubicBezTo>
                  <a:lnTo>
                    <a:pt x="0" y="3479"/>
                  </a:lnTo>
                  <a:cubicBezTo>
                    <a:pt x="0" y="3595"/>
                    <a:pt x="101" y="3710"/>
                    <a:pt x="231" y="3710"/>
                  </a:cubicBezTo>
                  <a:lnTo>
                    <a:pt x="3927" y="3710"/>
                  </a:lnTo>
                  <a:cubicBezTo>
                    <a:pt x="4057" y="3710"/>
                    <a:pt x="4158" y="3595"/>
                    <a:pt x="4158" y="3479"/>
                  </a:cubicBezTo>
                  <a:lnTo>
                    <a:pt x="4158" y="2108"/>
                  </a:lnTo>
                  <a:cubicBezTo>
                    <a:pt x="4158" y="1848"/>
                    <a:pt x="4013" y="1602"/>
                    <a:pt x="3782" y="1487"/>
                  </a:cubicBezTo>
                  <a:lnTo>
                    <a:pt x="3032" y="1112"/>
                  </a:lnTo>
                  <a:cubicBezTo>
                    <a:pt x="2873" y="1039"/>
                    <a:pt x="2772" y="881"/>
                    <a:pt x="2772" y="693"/>
                  </a:cubicBezTo>
                  <a:lnTo>
                    <a:pt x="2772"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5" name="Google Shape;16164;p82">
              <a:extLst>
                <a:ext uri="{FF2B5EF4-FFF2-40B4-BE49-F238E27FC236}">
                  <a16:creationId xmlns:a16="http://schemas.microsoft.com/office/drawing/2014/main" id="{3A062D45-CC1E-9444-89F3-6D5AA09A6154}"/>
                </a:ext>
              </a:extLst>
            </p:cNvPr>
            <p:cNvSpPr/>
            <p:nvPr/>
          </p:nvSpPr>
          <p:spPr>
            <a:xfrm>
              <a:off x="1360553" y="3574790"/>
              <a:ext cx="37120" cy="24223"/>
            </a:xfrm>
            <a:custGeom>
              <a:avLst/>
              <a:gdLst/>
              <a:ahLst/>
              <a:cxnLst/>
              <a:rect l="l" t="t" r="r" b="b"/>
              <a:pathLst>
                <a:path w="1416" h="924" extrusionOk="0">
                  <a:moveTo>
                    <a:pt x="15" y="0"/>
                  </a:moveTo>
                  <a:lnTo>
                    <a:pt x="15" y="693"/>
                  </a:lnTo>
                  <a:cubicBezTo>
                    <a:pt x="15" y="722"/>
                    <a:pt x="1" y="751"/>
                    <a:pt x="1" y="794"/>
                  </a:cubicBezTo>
                  <a:cubicBezTo>
                    <a:pt x="232" y="881"/>
                    <a:pt x="462" y="924"/>
                    <a:pt x="708" y="924"/>
                  </a:cubicBezTo>
                  <a:cubicBezTo>
                    <a:pt x="953" y="924"/>
                    <a:pt x="1184" y="881"/>
                    <a:pt x="1415" y="794"/>
                  </a:cubicBezTo>
                  <a:cubicBezTo>
                    <a:pt x="1401" y="751"/>
                    <a:pt x="1401" y="722"/>
                    <a:pt x="1401" y="693"/>
                  </a:cubicBezTo>
                  <a:lnTo>
                    <a:pt x="1401"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6" name="Google Shape;16165;p82">
              <a:extLst>
                <a:ext uri="{FF2B5EF4-FFF2-40B4-BE49-F238E27FC236}">
                  <a16:creationId xmlns:a16="http://schemas.microsoft.com/office/drawing/2014/main" id="{E53C30FF-0EEE-0342-B18B-9D2FD059A416}"/>
                </a:ext>
              </a:extLst>
            </p:cNvPr>
            <p:cNvSpPr/>
            <p:nvPr/>
          </p:nvSpPr>
          <p:spPr>
            <a:xfrm>
              <a:off x="1324219" y="3606563"/>
              <a:ext cx="109395" cy="65485"/>
            </a:xfrm>
            <a:custGeom>
              <a:avLst/>
              <a:gdLst/>
              <a:ahLst/>
              <a:cxnLst/>
              <a:rect l="l" t="t" r="r" b="b"/>
              <a:pathLst>
                <a:path w="4173" h="2498" extrusionOk="0">
                  <a:moveTo>
                    <a:pt x="925" y="1"/>
                  </a:moveTo>
                  <a:lnTo>
                    <a:pt x="390" y="275"/>
                  </a:lnTo>
                  <a:cubicBezTo>
                    <a:pt x="145" y="390"/>
                    <a:pt x="1" y="636"/>
                    <a:pt x="1" y="896"/>
                  </a:cubicBezTo>
                  <a:lnTo>
                    <a:pt x="1" y="2267"/>
                  </a:lnTo>
                  <a:cubicBezTo>
                    <a:pt x="1" y="2383"/>
                    <a:pt x="102" y="2498"/>
                    <a:pt x="232" y="2498"/>
                  </a:cubicBezTo>
                  <a:lnTo>
                    <a:pt x="3927" y="2498"/>
                  </a:lnTo>
                  <a:cubicBezTo>
                    <a:pt x="4057" y="2498"/>
                    <a:pt x="4158" y="2383"/>
                    <a:pt x="4158" y="2267"/>
                  </a:cubicBezTo>
                  <a:lnTo>
                    <a:pt x="4158" y="896"/>
                  </a:lnTo>
                  <a:cubicBezTo>
                    <a:pt x="4173" y="636"/>
                    <a:pt x="4028" y="390"/>
                    <a:pt x="3797" y="275"/>
                  </a:cubicBezTo>
                  <a:lnTo>
                    <a:pt x="3263" y="1"/>
                  </a:lnTo>
                  <a:cubicBezTo>
                    <a:pt x="2989" y="427"/>
                    <a:pt x="2541" y="639"/>
                    <a:pt x="2094" y="639"/>
                  </a:cubicBezTo>
                  <a:cubicBezTo>
                    <a:pt x="1646" y="639"/>
                    <a:pt x="1199" y="427"/>
                    <a:pt x="925"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7" name="Google Shape;16166;p82">
              <a:extLst>
                <a:ext uri="{FF2B5EF4-FFF2-40B4-BE49-F238E27FC236}">
                  <a16:creationId xmlns:a16="http://schemas.microsoft.com/office/drawing/2014/main" id="{BDEBD309-34C4-5444-8B18-51E480E1EBC3}"/>
                </a:ext>
              </a:extLst>
            </p:cNvPr>
            <p:cNvSpPr/>
            <p:nvPr/>
          </p:nvSpPr>
          <p:spPr>
            <a:xfrm>
              <a:off x="1342779" y="3527393"/>
              <a:ext cx="72668" cy="59534"/>
            </a:xfrm>
            <a:custGeom>
              <a:avLst/>
              <a:gdLst/>
              <a:ahLst/>
              <a:cxnLst/>
              <a:rect l="l" t="t" r="r" b="b"/>
              <a:pathLst>
                <a:path w="2772" h="2271" extrusionOk="0">
                  <a:moveTo>
                    <a:pt x="1083" y="1"/>
                  </a:moveTo>
                  <a:cubicBezTo>
                    <a:pt x="986" y="1"/>
                    <a:pt x="904" y="45"/>
                    <a:pt x="866" y="134"/>
                  </a:cubicBezTo>
                  <a:cubicBezTo>
                    <a:pt x="780" y="292"/>
                    <a:pt x="679" y="437"/>
                    <a:pt x="549" y="552"/>
                  </a:cubicBezTo>
                  <a:cubicBezTo>
                    <a:pt x="419" y="653"/>
                    <a:pt x="274" y="754"/>
                    <a:pt x="130" y="827"/>
                  </a:cubicBezTo>
                  <a:cubicBezTo>
                    <a:pt x="43" y="870"/>
                    <a:pt x="0" y="971"/>
                    <a:pt x="15" y="1072"/>
                  </a:cubicBezTo>
                  <a:cubicBezTo>
                    <a:pt x="101" y="1750"/>
                    <a:pt x="693" y="2270"/>
                    <a:pt x="1386" y="2270"/>
                  </a:cubicBezTo>
                  <a:cubicBezTo>
                    <a:pt x="2108" y="2270"/>
                    <a:pt x="2714" y="1707"/>
                    <a:pt x="2772" y="985"/>
                  </a:cubicBezTo>
                  <a:cubicBezTo>
                    <a:pt x="2772" y="928"/>
                    <a:pt x="2743" y="855"/>
                    <a:pt x="2685" y="812"/>
                  </a:cubicBezTo>
                  <a:cubicBezTo>
                    <a:pt x="2238" y="422"/>
                    <a:pt x="1689" y="148"/>
                    <a:pt x="1126" y="4"/>
                  </a:cubicBezTo>
                  <a:cubicBezTo>
                    <a:pt x="1112" y="2"/>
                    <a:pt x="1097" y="1"/>
                    <a:pt x="1083"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8" name="Google Shape;16167;p82">
              <a:extLst>
                <a:ext uri="{FF2B5EF4-FFF2-40B4-BE49-F238E27FC236}">
                  <a16:creationId xmlns:a16="http://schemas.microsoft.com/office/drawing/2014/main" id="{0F22442E-D892-5045-9A87-E52627CAE78C}"/>
                </a:ext>
              </a:extLst>
            </p:cNvPr>
            <p:cNvSpPr/>
            <p:nvPr/>
          </p:nvSpPr>
          <p:spPr>
            <a:xfrm>
              <a:off x="1342779" y="3527393"/>
              <a:ext cx="73061" cy="59141"/>
            </a:xfrm>
            <a:custGeom>
              <a:avLst/>
              <a:gdLst/>
              <a:ahLst/>
              <a:cxnLst/>
              <a:rect l="l" t="t" r="r" b="b"/>
              <a:pathLst>
                <a:path w="2787" h="2256" extrusionOk="0">
                  <a:moveTo>
                    <a:pt x="1088" y="1"/>
                  </a:moveTo>
                  <a:cubicBezTo>
                    <a:pt x="997" y="1"/>
                    <a:pt x="904" y="45"/>
                    <a:pt x="866" y="134"/>
                  </a:cubicBezTo>
                  <a:cubicBezTo>
                    <a:pt x="808" y="249"/>
                    <a:pt x="736" y="350"/>
                    <a:pt x="650" y="451"/>
                  </a:cubicBezTo>
                  <a:cubicBezTo>
                    <a:pt x="621" y="480"/>
                    <a:pt x="592" y="523"/>
                    <a:pt x="549" y="552"/>
                  </a:cubicBezTo>
                  <a:cubicBezTo>
                    <a:pt x="433" y="653"/>
                    <a:pt x="289" y="754"/>
                    <a:pt x="144" y="827"/>
                  </a:cubicBezTo>
                  <a:cubicBezTo>
                    <a:pt x="58" y="870"/>
                    <a:pt x="0" y="971"/>
                    <a:pt x="15" y="1072"/>
                  </a:cubicBezTo>
                  <a:cubicBezTo>
                    <a:pt x="101" y="1678"/>
                    <a:pt x="577" y="2169"/>
                    <a:pt x="1184" y="2256"/>
                  </a:cubicBezTo>
                  <a:cubicBezTo>
                    <a:pt x="866" y="2068"/>
                    <a:pt x="693" y="1722"/>
                    <a:pt x="693" y="1361"/>
                  </a:cubicBezTo>
                  <a:lnTo>
                    <a:pt x="693" y="1029"/>
                  </a:lnTo>
                  <a:cubicBezTo>
                    <a:pt x="751" y="985"/>
                    <a:pt x="808" y="942"/>
                    <a:pt x="852" y="899"/>
                  </a:cubicBezTo>
                  <a:cubicBezTo>
                    <a:pt x="982" y="783"/>
                    <a:pt x="1097" y="653"/>
                    <a:pt x="1184" y="509"/>
                  </a:cubicBezTo>
                  <a:cubicBezTo>
                    <a:pt x="1631" y="653"/>
                    <a:pt x="2035" y="870"/>
                    <a:pt x="2396" y="1159"/>
                  </a:cubicBezTo>
                  <a:cubicBezTo>
                    <a:pt x="2440" y="1202"/>
                    <a:pt x="2541" y="1303"/>
                    <a:pt x="2671" y="1418"/>
                  </a:cubicBezTo>
                  <a:cubicBezTo>
                    <a:pt x="2728" y="1288"/>
                    <a:pt x="2772" y="1144"/>
                    <a:pt x="2772" y="1000"/>
                  </a:cubicBezTo>
                  <a:cubicBezTo>
                    <a:pt x="2786" y="928"/>
                    <a:pt x="2757" y="855"/>
                    <a:pt x="2700" y="812"/>
                  </a:cubicBezTo>
                  <a:cubicBezTo>
                    <a:pt x="2238" y="437"/>
                    <a:pt x="1703" y="162"/>
                    <a:pt x="1126" y="4"/>
                  </a:cubicBezTo>
                  <a:cubicBezTo>
                    <a:pt x="1113" y="2"/>
                    <a:pt x="1101" y="1"/>
                    <a:pt x="1088"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9" name="Google Shape;16168;p82">
              <a:extLst>
                <a:ext uri="{FF2B5EF4-FFF2-40B4-BE49-F238E27FC236}">
                  <a16:creationId xmlns:a16="http://schemas.microsoft.com/office/drawing/2014/main" id="{B57B7A52-7075-D34A-97FE-9FD117F396D0}"/>
                </a:ext>
              </a:extLst>
            </p:cNvPr>
            <p:cNvSpPr/>
            <p:nvPr/>
          </p:nvSpPr>
          <p:spPr>
            <a:xfrm>
              <a:off x="1324612" y="3619067"/>
              <a:ext cx="24249" cy="52981"/>
            </a:xfrm>
            <a:custGeom>
              <a:avLst/>
              <a:gdLst/>
              <a:ahLst/>
              <a:cxnLst/>
              <a:rect l="l" t="t" r="r" b="b"/>
              <a:pathLst>
                <a:path w="925" h="2021" extrusionOk="0">
                  <a:moveTo>
                    <a:pt x="145" y="0"/>
                  </a:moveTo>
                  <a:cubicBezTo>
                    <a:pt x="58" y="116"/>
                    <a:pt x="0" y="260"/>
                    <a:pt x="0" y="419"/>
                  </a:cubicBezTo>
                  <a:lnTo>
                    <a:pt x="0" y="1790"/>
                  </a:lnTo>
                  <a:cubicBezTo>
                    <a:pt x="0" y="1906"/>
                    <a:pt x="116" y="2021"/>
                    <a:pt x="231" y="2021"/>
                  </a:cubicBezTo>
                  <a:lnTo>
                    <a:pt x="924" y="2021"/>
                  </a:lnTo>
                  <a:lnTo>
                    <a:pt x="924" y="852"/>
                  </a:lnTo>
                  <a:cubicBezTo>
                    <a:pt x="924" y="707"/>
                    <a:pt x="866" y="577"/>
                    <a:pt x="751" y="491"/>
                  </a:cubicBezTo>
                  <a:lnTo>
                    <a:pt x="145"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0" name="Google Shape;16169;p82">
              <a:extLst>
                <a:ext uri="{FF2B5EF4-FFF2-40B4-BE49-F238E27FC236}">
                  <a16:creationId xmlns:a16="http://schemas.microsoft.com/office/drawing/2014/main" id="{469B12ED-A0E1-1943-AA44-FD25471AAE2D}"/>
                </a:ext>
              </a:extLst>
            </p:cNvPr>
            <p:cNvSpPr/>
            <p:nvPr/>
          </p:nvSpPr>
          <p:spPr>
            <a:xfrm>
              <a:off x="1409365" y="3586901"/>
              <a:ext cx="206286" cy="85146"/>
            </a:xfrm>
            <a:custGeom>
              <a:avLst/>
              <a:gdLst/>
              <a:ahLst/>
              <a:cxnLst/>
              <a:rect l="l" t="t" r="r" b="b"/>
              <a:pathLst>
                <a:path w="7869" h="3248" extrusionOk="0">
                  <a:moveTo>
                    <a:pt x="2556" y="0"/>
                  </a:moveTo>
                  <a:lnTo>
                    <a:pt x="621" y="707"/>
                  </a:lnTo>
                  <a:cubicBezTo>
                    <a:pt x="246" y="837"/>
                    <a:pt x="1" y="1184"/>
                    <a:pt x="1" y="1574"/>
                  </a:cubicBezTo>
                  <a:lnTo>
                    <a:pt x="1" y="3017"/>
                  </a:lnTo>
                  <a:cubicBezTo>
                    <a:pt x="1" y="3133"/>
                    <a:pt x="116" y="3248"/>
                    <a:pt x="232" y="3248"/>
                  </a:cubicBezTo>
                  <a:lnTo>
                    <a:pt x="7637" y="3248"/>
                  </a:lnTo>
                  <a:cubicBezTo>
                    <a:pt x="7767" y="3248"/>
                    <a:pt x="7868" y="3133"/>
                    <a:pt x="7868" y="3017"/>
                  </a:cubicBezTo>
                  <a:lnTo>
                    <a:pt x="7868" y="1574"/>
                  </a:lnTo>
                  <a:cubicBezTo>
                    <a:pt x="7868" y="1184"/>
                    <a:pt x="7623" y="837"/>
                    <a:pt x="7262" y="707"/>
                  </a:cubicBezTo>
                  <a:lnTo>
                    <a:pt x="5327" y="0"/>
                  </a:lnTo>
                  <a:lnTo>
                    <a:pt x="3942" y="462"/>
                  </a:lnTo>
                  <a:lnTo>
                    <a:pt x="2556"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1" name="Google Shape;16170;p82">
              <a:extLst>
                <a:ext uri="{FF2B5EF4-FFF2-40B4-BE49-F238E27FC236}">
                  <a16:creationId xmlns:a16="http://schemas.microsoft.com/office/drawing/2014/main" id="{02CAAC25-D95E-E34C-906C-18DB3C6F0B68}"/>
                </a:ext>
              </a:extLst>
            </p:cNvPr>
            <p:cNvSpPr/>
            <p:nvPr/>
          </p:nvSpPr>
          <p:spPr>
            <a:xfrm>
              <a:off x="1500567" y="3611098"/>
              <a:ext cx="24249" cy="60950"/>
            </a:xfrm>
            <a:custGeom>
              <a:avLst/>
              <a:gdLst/>
              <a:ahLst/>
              <a:cxnLst/>
              <a:rect l="l" t="t" r="r" b="b"/>
              <a:pathLst>
                <a:path w="925" h="2325" extrusionOk="0">
                  <a:moveTo>
                    <a:pt x="217" y="1"/>
                  </a:moveTo>
                  <a:lnTo>
                    <a:pt x="1" y="2325"/>
                  </a:lnTo>
                  <a:lnTo>
                    <a:pt x="925" y="2325"/>
                  </a:lnTo>
                  <a:lnTo>
                    <a:pt x="708"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2" name="Google Shape;16171;p82">
              <a:extLst>
                <a:ext uri="{FF2B5EF4-FFF2-40B4-BE49-F238E27FC236}">
                  <a16:creationId xmlns:a16="http://schemas.microsoft.com/office/drawing/2014/main" id="{719CA6C8-40C9-B34A-A700-F9CA8DEC5550}"/>
                </a:ext>
              </a:extLst>
            </p:cNvPr>
            <p:cNvSpPr/>
            <p:nvPr/>
          </p:nvSpPr>
          <p:spPr>
            <a:xfrm>
              <a:off x="1502088" y="3598986"/>
              <a:ext cx="21208" cy="20474"/>
            </a:xfrm>
            <a:custGeom>
              <a:avLst/>
              <a:gdLst/>
              <a:ahLst/>
              <a:cxnLst/>
              <a:rect l="l" t="t" r="r" b="b"/>
              <a:pathLst>
                <a:path w="809" h="781" extrusionOk="0">
                  <a:moveTo>
                    <a:pt x="0" y="1"/>
                  </a:moveTo>
                  <a:lnTo>
                    <a:pt x="0" y="622"/>
                  </a:lnTo>
                  <a:cubicBezTo>
                    <a:pt x="0" y="708"/>
                    <a:pt x="73" y="780"/>
                    <a:pt x="159" y="780"/>
                  </a:cubicBezTo>
                  <a:lnTo>
                    <a:pt x="650" y="780"/>
                  </a:lnTo>
                  <a:cubicBezTo>
                    <a:pt x="737" y="780"/>
                    <a:pt x="809" y="708"/>
                    <a:pt x="809" y="622"/>
                  </a:cubicBezTo>
                  <a:lnTo>
                    <a:pt x="809"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3" name="Google Shape;16172;p82">
              <a:extLst>
                <a:ext uri="{FF2B5EF4-FFF2-40B4-BE49-F238E27FC236}">
                  <a16:creationId xmlns:a16="http://schemas.microsoft.com/office/drawing/2014/main" id="{A6D243F7-9D6C-A647-83FD-CA11C7755F21}"/>
                </a:ext>
              </a:extLst>
            </p:cNvPr>
            <p:cNvSpPr/>
            <p:nvPr/>
          </p:nvSpPr>
          <p:spPr>
            <a:xfrm>
              <a:off x="1579291" y="3611858"/>
              <a:ext cx="36360" cy="60190"/>
            </a:xfrm>
            <a:custGeom>
              <a:avLst/>
              <a:gdLst/>
              <a:ahLst/>
              <a:cxnLst/>
              <a:rect l="l" t="t" r="r" b="b"/>
              <a:pathLst>
                <a:path w="1387" h="2296" extrusionOk="0">
                  <a:moveTo>
                    <a:pt x="1141" y="1"/>
                  </a:moveTo>
                  <a:lnTo>
                    <a:pt x="275" y="867"/>
                  </a:lnTo>
                  <a:cubicBezTo>
                    <a:pt x="101" y="1040"/>
                    <a:pt x="0" y="1271"/>
                    <a:pt x="0" y="1516"/>
                  </a:cubicBezTo>
                  <a:lnTo>
                    <a:pt x="0" y="2296"/>
                  </a:lnTo>
                  <a:lnTo>
                    <a:pt x="1155" y="2296"/>
                  </a:lnTo>
                  <a:cubicBezTo>
                    <a:pt x="1285" y="2296"/>
                    <a:pt x="1386" y="2181"/>
                    <a:pt x="1386" y="2065"/>
                  </a:cubicBezTo>
                  <a:lnTo>
                    <a:pt x="1386" y="622"/>
                  </a:lnTo>
                  <a:cubicBezTo>
                    <a:pt x="1386" y="391"/>
                    <a:pt x="1299" y="160"/>
                    <a:pt x="1141"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4" name="Google Shape;16173;p82">
              <a:extLst>
                <a:ext uri="{FF2B5EF4-FFF2-40B4-BE49-F238E27FC236}">
                  <a16:creationId xmlns:a16="http://schemas.microsoft.com/office/drawing/2014/main" id="{B7765760-AD15-EE40-A2D8-EB70BBE301F7}"/>
                </a:ext>
              </a:extLst>
            </p:cNvPr>
            <p:cNvSpPr/>
            <p:nvPr/>
          </p:nvSpPr>
          <p:spPr>
            <a:xfrm>
              <a:off x="1446066" y="3399202"/>
              <a:ext cx="133251" cy="96891"/>
            </a:xfrm>
            <a:custGeom>
              <a:avLst/>
              <a:gdLst/>
              <a:ahLst/>
              <a:cxnLst/>
              <a:rect l="l" t="t" r="r" b="b"/>
              <a:pathLst>
                <a:path w="5083" h="3696" extrusionOk="0">
                  <a:moveTo>
                    <a:pt x="1849" y="0"/>
                  </a:moveTo>
                  <a:cubicBezTo>
                    <a:pt x="824" y="0"/>
                    <a:pt x="1" y="823"/>
                    <a:pt x="1" y="1848"/>
                  </a:cubicBezTo>
                  <a:lnTo>
                    <a:pt x="1" y="2396"/>
                  </a:lnTo>
                  <a:cubicBezTo>
                    <a:pt x="1" y="2642"/>
                    <a:pt x="30" y="2887"/>
                    <a:pt x="116" y="3118"/>
                  </a:cubicBezTo>
                  <a:lnTo>
                    <a:pt x="189" y="3349"/>
                  </a:lnTo>
                  <a:cubicBezTo>
                    <a:pt x="217" y="3421"/>
                    <a:pt x="232" y="3493"/>
                    <a:pt x="232" y="3566"/>
                  </a:cubicBezTo>
                  <a:lnTo>
                    <a:pt x="232" y="3696"/>
                  </a:lnTo>
                  <a:lnTo>
                    <a:pt x="4851" y="3696"/>
                  </a:lnTo>
                  <a:lnTo>
                    <a:pt x="4851" y="3580"/>
                  </a:lnTo>
                  <a:cubicBezTo>
                    <a:pt x="4851" y="3508"/>
                    <a:pt x="4851" y="3421"/>
                    <a:pt x="4880" y="3349"/>
                  </a:cubicBezTo>
                  <a:lnTo>
                    <a:pt x="4952" y="3133"/>
                  </a:lnTo>
                  <a:cubicBezTo>
                    <a:pt x="5039" y="2887"/>
                    <a:pt x="5082" y="2642"/>
                    <a:pt x="5082" y="2396"/>
                  </a:cubicBezTo>
                  <a:lnTo>
                    <a:pt x="5082" y="462"/>
                  </a:lnTo>
                  <a:cubicBezTo>
                    <a:pt x="5082" y="202"/>
                    <a:pt x="4880" y="0"/>
                    <a:pt x="4620"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5" name="Google Shape;16174;p82">
              <a:extLst>
                <a:ext uri="{FF2B5EF4-FFF2-40B4-BE49-F238E27FC236}">
                  <a16:creationId xmlns:a16="http://schemas.microsoft.com/office/drawing/2014/main" id="{C506177C-9018-6D42-98EF-04B9ABC77460}"/>
                </a:ext>
              </a:extLst>
            </p:cNvPr>
            <p:cNvSpPr/>
            <p:nvPr/>
          </p:nvSpPr>
          <p:spPr>
            <a:xfrm>
              <a:off x="1476345" y="3399202"/>
              <a:ext cx="102973" cy="96891"/>
            </a:xfrm>
            <a:custGeom>
              <a:avLst/>
              <a:gdLst/>
              <a:ahLst/>
              <a:cxnLst/>
              <a:rect l="l" t="t" r="r" b="b"/>
              <a:pathLst>
                <a:path w="3928" h="3696" extrusionOk="0">
                  <a:moveTo>
                    <a:pt x="939" y="0"/>
                  </a:moveTo>
                  <a:cubicBezTo>
                    <a:pt x="419" y="0"/>
                    <a:pt x="1" y="419"/>
                    <a:pt x="1" y="938"/>
                  </a:cubicBezTo>
                  <a:cubicBezTo>
                    <a:pt x="1" y="1458"/>
                    <a:pt x="419" y="1877"/>
                    <a:pt x="939" y="1877"/>
                  </a:cubicBezTo>
                  <a:lnTo>
                    <a:pt x="1069" y="1877"/>
                  </a:lnTo>
                  <a:lnTo>
                    <a:pt x="1127" y="3696"/>
                  </a:lnTo>
                  <a:lnTo>
                    <a:pt x="3696" y="3696"/>
                  </a:lnTo>
                  <a:lnTo>
                    <a:pt x="3696" y="3580"/>
                  </a:lnTo>
                  <a:cubicBezTo>
                    <a:pt x="3696" y="3508"/>
                    <a:pt x="3696" y="3421"/>
                    <a:pt x="3725" y="3349"/>
                  </a:cubicBezTo>
                  <a:lnTo>
                    <a:pt x="3797" y="3133"/>
                  </a:lnTo>
                  <a:cubicBezTo>
                    <a:pt x="3884" y="2887"/>
                    <a:pt x="3927" y="2642"/>
                    <a:pt x="3927" y="2396"/>
                  </a:cubicBezTo>
                  <a:lnTo>
                    <a:pt x="3927" y="462"/>
                  </a:lnTo>
                  <a:cubicBezTo>
                    <a:pt x="3927" y="202"/>
                    <a:pt x="3711" y="0"/>
                    <a:pt x="3465"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6" name="Google Shape;16175;p82">
              <a:extLst>
                <a:ext uri="{FF2B5EF4-FFF2-40B4-BE49-F238E27FC236}">
                  <a16:creationId xmlns:a16="http://schemas.microsoft.com/office/drawing/2014/main" id="{07905AA8-DFB9-CE45-A5DF-590A42190042}"/>
                </a:ext>
              </a:extLst>
            </p:cNvPr>
            <p:cNvSpPr/>
            <p:nvPr/>
          </p:nvSpPr>
          <p:spPr>
            <a:xfrm>
              <a:off x="1476345" y="3544512"/>
              <a:ext cx="72694" cy="54501"/>
            </a:xfrm>
            <a:custGeom>
              <a:avLst/>
              <a:gdLst/>
              <a:ahLst/>
              <a:cxnLst/>
              <a:rect l="l" t="t" r="r" b="b"/>
              <a:pathLst>
                <a:path w="2773" h="2079" extrusionOk="0">
                  <a:moveTo>
                    <a:pt x="1" y="0"/>
                  </a:moveTo>
                  <a:lnTo>
                    <a:pt x="1" y="2079"/>
                  </a:lnTo>
                  <a:lnTo>
                    <a:pt x="2772" y="2079"/>
                  </a:lnTo>
                  <a:lnTo>
                    <a:pt x="2772"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7" name="Google Shape;16176;p82">
              <a:extLst>
                <a:ext uri="{FF2B5EF4-FFF2-40B4-BE49-F238E27FC236}">
                  <a16:creationId xmlns:a16="http://schemas.microsoft.com/office/drawing/2014/main" id="{5322EA63-FB7D-C24C-BFA1-26EE01A8D9FD}"/>
                </a:ext>
              </a:extLst>
            </p:cNvPr>
            <p:cNvSpPr/>
            <p:nvPr/>
          </p:nvSpPr>
          <p:spPr>
            <a:xfrm>
              <a:off x="1476345" y="3544512"/>
              <a:ext cx="72694" cy="30383"/>
            </a:xfrm>
            <a:custGeom>
              <a:avLst/>
              <a:gdLst/>
              <a:ahLst/>
              <a:cxnLst/>
              <a:rect l="l" t="t" r="r" b="b"/>
              <a:pathLst>
                <a:path w="2773" h="1159" extrusionOk="0">
                  <a:moveTo>
                    <a:pt x="1" y="0"/>
                  </a:moveTo>
                  <a:lnTo>
                    <a:pt x="1" y="780"/>
                  </a:lnTo>
                  <a:cubicBezTo>
                    <a:pt x="427" y="1032"/>
                    <a:pt x="903" y="1159"/>
                    <a:pt x="1381" y="1159"/>
                  </a:cubicBezTo>
                  <a:cubicBezTo>
                    <a:pt x="1859" y="1159"/>
                    <a:pt x="2339" y="1032"/>
                    <a:pt x="2772" y="780"/>
                  </a:cubicBezTo>
                  <a:lnTo>
                    <a:pt x="2772"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8" name="Google Shape;16177;p82">
              <a:extLst>
                <a:ext uri="{FF2B5EF4-FFF2-40B4-BE49-F238E27FC236}">
                  <a16:creationId xmlns:a16="http://schemas.microsoft.com/office/drawing/2014/main" id="{EBC115E6-0CBE-C54E-B09B-E8109548DA35}"/>
                </a:ext>
              </a:extLst>
            </p:cNvPr>
            <p:cNvSpPr/>
            <p:nvPr/>
          </p:nvSpPr>
          <p:spPr>
            <a:xfrm>
              <a:off x="1464233" y="3576887"/>
              <a:ext cx="48472" cy="43438"/>
            </a:xfrm>
            <a:custGeom>
              <a:avLst/>
              <a:gdLst/>
              <a:ahLst/>
              <a:cxnLst/>
              <a:rect l="l" t="t" r="r" b="b"/>
              <a:pathLst>
                <a:path w="1849" h="1657" extrusionOk="0">
                  <a:moveTo>
                    <a:pt x="413" y="1"/>
                  </a:moveTo>
                  <a:cubicBezTo>
                    <a:pt x="327" y="1"/>
                    <a:pt x="242" y="49"/>
                    <a:pt x="203" y="137"/>
                  </a:cubicBezTo>
                  <a:lnTo>
                    <a:pt x="1" y="555"/>
                  </a:lnTo>
                  <a:lnTo>
                    <a:pt x="752" y="1566"/>
                  </a:lnTo>
                  <a:cubicBezTo>
                    <a:pt x="798" y="1628"/>
                    <a:pt x="869" y="1656"/>
                    <a:pt x="941" y="1656"/>
                  </a:cubicBezTo>
                  <a:cubicBezTo>
                    <a:pt x="1003" y="1656"/>
                    <a:pt x="1065" y="1635"/>
                    <a:pt x="1112" y="1595"/>
                  </a:cubicBezTo>
                  <a:lnTo>
                    <a:pt x="1849" y="844"/>
                  </a:lnTo>
                  <a:lnTo>
                    <a:pt x="535" y="36"/>
                  </a:lnTo>
                  <a:cubicBezTo>
                    <a:pt x="497" y="12"/>
                    <a:pt x="455" y="1"/>
                    <a:pt x="413"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9" name="Google Shape;16178;p82">
              <a:extLst>
                <a:ext uri="{FF2B5EF4-FFF2-40B4-BE49-F238E27FC236}">
                  <a16:creationId xmlns:a16="http://schemas.microsoft.com/office/drawing/2014/main" id="{60E61AC9-2869-3C45-A127-CCE0AE6D5038}"/>
                </a:ext>
              </a:extLst>
            </p:cNvPr>
            <p:cNvSpPr/>
            <p:nvPr/>
          </p:nvSpPr>
          <p:spPr>
            <a:xfrm>
              <a:off x="1512679" y="3576887"/>
              <a:ext cx="48472" cy="43438"/>
            </a:xfrm>
            <a:custGeom>
              <a:avLst/>
              <a:gdLst/>
              <a:ahLst/>
              <a:cxnLst/>
              <a:rect l="l" t="t" r="r" b="b"/>
              <a:pathLst>
                <a:path w="1849" h="1657" extrusionOk="0">
                  <a:moveTo>
                    <a:pt x="1436" y="1"/>
                  </a:moveTo>
                  <a:cubicBezTo>
                    <a:pt x="1394" y="1"/>
                    <a:pt x="1352" y="12"/>
                    <a:pt x="1314" y="36"/>
                  </a:cubicBezTo>
                  <a:lnTo>
                    <a:pt x="1" y="844"/>
                  </a:lnTo>
                  <a:lnTo>
                    <a:pt x="737" y="1595"/>
                  </a:lnTo>
                  <a:cubicBezTo>
                    <a:pt x="784" y="1635"/>
                    <a:pt x="843" y="1656"/>
                    <a:pt x="902" y="1656"/>
                  </a:cubicBezTo>
                  <a:cubicBezTo>
                    <a:pt x="970" y="1656"/>
                    <a:pt x="1037" y="1628"/>
                    <a:pt x="1083" y="1566"/>
                  </a:cubicBezTo>
                  <a:lnTo>
                    <a:pt x="1848" y="555"/>
                  </a:lnTo>
                  <a:lnTo>
                    <a:pt x="1646" y="137"/>
                  </a:lnTo>
                  <a:cubicBezTo>
                    <a:pt x="1607" y="49"/>
                    <a:pt x="1522" y="1"/>
                    <a:pt x="1436"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40" name="Google Shape;16179;p82">
              <a:extLst>
                <a:ext uri="{FF2B5EF4-FFF2-40B4-BE49-F238E27FC236}">
                  <a16:creationId xmlns:a16="http://schemas.microsoft.com/office/drawing/2014/main" id="{852C5274-3E6F-694A-A2D7-F63AA19B5FF1}"/>
                </a:ext>
              </a:extLst>
            </p:cNvPr>
            <p:cNvSpPr/>
            <p:nvPr/>
          </p:nvSpPr>
          <p:spPr>
            <a:xfrm>
              <a:off x="1452122" y="3448171"/>
              <a:ext cx="121140" cy="114533"/>
            </a:xfrm>
            <a:custGeom>
              <a:avLst/>
              <a:gdLst/>
              <a:ahLst/>
              <a:cxnLst/>
              <a:rect l="l" t="t" r="r" b="b"/>
              <a:pathLst>
                <a:path w="4621" h="4369" extrusionOk="0">
                  <a:moveTo>
                    <a:pt x="2025" y="1"/>
                  </a:moveTo>
                  <a:cubicBezTo>
                    <a:pt x="1423" y="1"/>
                    <a:pt x="898" y="105"/>
                    <a:pt x="636" y="167"/>
                  </a:cubicBezTo>
                  <a:cubicBezTo>
                    <a:pt x="535" y="182"/>
                    <a:pt x="463" y="283"/>
                    <a:pt x="463" y="384"/>
                  </a:cubicBezTo>
                  <a:lnTo>
                    <a:pt x="463" y="947"/>
                  </a:lnTo>
                  <a:cubicBezTo>
                    <a:pt x="463" y="1062"/>
                    <a:pt x="405" y="1178"/>
                    <a:pt x="319" y="1279"/>
                  </a:cubicBezTo>
                  <a:lnTo>
                    <a:pt x="131" y="1467"/>
                  </a:lnTo>
                  <a:cubicBezTo>
                    <a:pt x="44" y="1553"/>
                    <a:pt x="1" y="1669"/>
                    <a:pt x="1" y="1784"/>
                  </a:cubicBezTo>
                  <a:lnTo>
                    <a:pt x="1" y="2059"/>
                  </a:lnTo>
                  <a:cubicBezTo>
                    <a:pt x="1" y="3343"/>
                    <a:pt x="1026" y="4368"/>
                    <a:pt x="2311" y="4368"/>
                  </a:cubicBezTo>
                  <a:cubicBezTo>
                    <a:pt x="3581" y="4368"/>
                    <a:pt x="4620" y="3329"/>
                    <a:pt x="4620" y="2059"/>
                  </a:cubicBezTo>
                  <a:lnTo>
                    <a:pt x="4620" y="1784"/>
                  </a:lnTo>
                  <a:cubicBezTo>
                    <a:pt x="4620" y="1669"/>
                    <a:pt x="4577" y="1539"/>
                    <a:pt x="4490" y="1452"/>
                  </a:cubicBezTo>
                  <a:lnTo>
                    <a:pt x="4303" y="1265"/>
                  </a:lnTo>
                  <a:cubicBezTo>
                    <a:pt x="4202" y="1178"/>
                    <a:pt x="4158" y="1062"/>
                    <a:pt x="4158" y="947"/>
                  </a:cubicBezTo>
                  <a:lnTo>
                    <a:pt x="4158" y="817"/>
                  </a:lnTo>
                  <a:cubicBezTo>
                    <a:pt x="4158" y="716"/>
                    <a:pt x="4115" y="629"/>
                    <a:pt x="4043" y="572"/>
                  </a:cubicBezTo>
                  <a:cubicBezTo>
                    <a:pt x="3439" y="126"/>
                    <a:pt x="2685" y="1"/>
                    <a:pt x="2025"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41" name="Google Shape;16180;p82">
              <a:extLst>
                <a:ext uri="{FF2B5EF4-FFF2-40B4-BE49-F238E27FC236}">
                  <a16:creationId xmlns:a16="http://schemas.microsoft.com/office/drawing/2014/main" id="{4322A9E1-3FCF-5446-9E9B-AEE5ECAFA412}"/>
                </a:ext>
              </a:extLst>
            </p:cNvPr>
            <p:cNvSpPr/>
            <p:nvPr/>
          </p:nvSpPr>
          <p:spPr>
            <a:xfrm>
              <a:off x="1452122" y="3448355"/>
              <a:ext cx="109028" cy="113957"/>
            </a:xfrm>
            <a:custGeom>
              <a:avLst/>
              <a:gdLst/>
              <a:ahLst/>
              <a:cxnLst/>
              <a:rect l="l" t="t" r="r" b="b"/>
              <a:pathLst>
                <a:path w="4159" h="4347" extrusionOk="0">
                  <a:moveTo>
                    <a:pt x="1986" y="1"/>
                  </a:moveTo>
                  <a:cubicBezTo>
                    <a:pt x="1772" y="1"/>
                    <a:pt x="1570" y="13"/>
                    <a:pt x="1387" y="31"/>
                  </a:cubicBezTo>
                  <a:cubicBezTo>
                    <a:pt x="1127" y="59"/>
                    <a:pt x="881" y="103"/>
                    <a:pt x="636" y="160"/>
                  </a:cubicBezTo>
                  <a:cubicBezTo>
                    <a:pt x="521" y="189"/>
                    <a:pt x="448" y="276"/>
                    <a:pt x="448" y="391"/>
                  </a:cubicBezTo>
                  <a:lnTo>
                    <a:pt x="448" y="940"/>
                  </a:lnTo>
                  <a:cubicBezTo>
                    <a:pt x="448" y="1055"/>
                    <a:pt x="405" y="1171"/>
                    <a:pt x="319" y="1272"/>
                  </a:cubicBezTo>
                  <a:lnTo>
                    <a:pt x="131" y="1460"/>
                  </a:lnTo>
                  <a:cubicBezTo>
                    <a:pt x="44" y="1546"/>
                    <a:pt x="1" y="1662"/>
                    <a:pt x="1" y="1792"/>
                  </a:cubicBezTo>
                  <a:lnTo>
                    <a:pt x="1" y="2052"/>
                  </a:lnTo>
                  <a:cubicBezTo>
                    <a:pt x="1" y="3221"/>
                    <a:pt x="867" y="4202"/>
                    <a:pt x="2022" y="4347"/>
                  </a:cubicBezTo>
                  <a:cubicBezTo>
                    <a:pt x="1618" y="3914"/>
                    <a:pt x="1387" y="3351"/>
                    <a:pt x="1387" y="2744"/>
                  </a:cubicBezTo>
                  <a:lnTo>
                    <a:pt x="1387" y="1055"/>
                  </a:lnTo>
                  <a:cubicBezTo>
                    <a:pt x="1387" y="825"/>
                    <a:pt x="1560" y="622"/>
                    <a:pt x="1791" y="594"/>
                  </a:cubicBezTo>
                  <a:cubicBezTo>
                    <a:pt x="1966" y="575"/>
                    <a:pt x="2188" y="558"/>
                    <a:pt x="2436" y="558"/>
                  </a:cubicBezTo>
                  <a:cubicBezTo>
                    <a:pt x="2964" y="558"/>
                    <a:pt x="3608" y="635"/>
                    <a:pt x="4158" y="940"/>
                  </a:cubicBezTo>
                  <a:lnTo>
                    <a:pt x="4158" y="810"/>
                  </a:lnTo>
                  <a:cubicBezTo>
                    <a:pt x="4158" y="723"/>
                    <a:pt x="4115" y="637"/>
                    <a:pt x="4043" y="579"/>
                  </a:cubicBezTo>
                  <a:cubicBezTo>
                    <a:pt x="3420" y="121"/>
                    <a:pt x="2649" y="1"/>
                    <a:pt x="1986"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42" name="Google Shape;16181;p82">
              <a:extLst>
                <a:ext uri="{FF2B5EF4-FFF2-40B4-BE49-F238E27FC236}">
                  <a16:creationId xmlns:a16="http://schemas.microsoft.com/office/drawing/2014/main" id="{0AF1A820-6784-734C-A1CC-7F1C6141E5DB}"/>
                </a:ext>
              </a:extLst>
            </p:cNvPr>
            <p:cNvSpPr/>
            <p:nvPr/>
          </p:nvSpPr>
          <p:spPr>
            <a:xfrm>
              <a:off x="1409759" y="3611858"/>
              <a:ext cx="36334" cy="60190"/>
            </a:xfrm>
            <a:custGeom>
              <a:avLst/>
              <a:gdLst/>
              <a:ahLst/>
              <a:cxnLst/>
              <a:rect l="l" t="t" r="r" b="b"/>
              <a:pathLst>
                <a:path w="1386" h="2296" extrusionOk="0">
                  <a:moveTo>
                    <a:pt x="246" y="1"/>
                  </a:moveTo>
                  <a:cubicBezTo>
                    <a:pt x="87" y="160"/>
                    <a:pt x="0" y="391"/>
                    <a:pt x="0" y="622"/>
                  </a:cubicBezTo>
                  <a:lnTo>
                    <a:pt x="0" y="2065"/>
                  </a:lnTo>
                  <a:cubicBezTo>
                    <a:pt x="0" y="2181"/>
                    <a:pt x="101" y="2296"/>
                    <a:pt x="231" y="2296"/>
                  </a:cubicBezTo>
                  <a:lnTo>
                    <a:pt x="1386" y="2296"/>
                  </a:lnTo>
                  <a:lnTo>
                    <a:pt x="1386" y="1516"/>
                  </a:lnTo>
                  <a:cubicBezTo>
                    <a:pt x="1386" y="1271"/>
                    <a:pt x="1285" y="1040"/>
                    <a:pt x="1112" y="867"/>
                  </a:cubicBezTo>
                  <a:lnTo>
                    <a:pt x="246"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43" name="Google Shape;625;p45">
            <a:extLst>
              <a:ext uri="{FF2B5EF4-FFF2-40B4-BE49-F238E27FC236}">
                <a16:creationId xmlns:a16="http://schemas.microsoft.com/office/drawing/2014/main" id="{8D60155A-421B-5444-88E6-5CFB7F6FEC97}"/>
              </a:ext>
            </a:extLst>
          </p:cNvPr>
          <p:cNvSpPr txBox="1">
            <a:spLocks/>
          </p:cNvSpPr>
          <p:nvPr/>
        </p:nvSpPr>
        <p:spPr>
          <a:xfrm>
            <a:off x="151140" y="2541473"/>
            <a:ext cx="2787840" cy="2309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 room is a </a:t>
            </a:r>
            <a:r>
              <a:rPr lang="en-US" sz="1300" b="1" err="1">
                <a:solidFill>
                  <a:schemeClr val="tx1"/>
                </a:solidFill>
                <a:latin typeface="Roboto" panose="02000000000000000000" pitchFamily="2" charset="0"/>
                <a:ea typeface="Roboto" panose="02000000000000000000" pitchFamily="2" charset="0"/>
              </a:rPr>
              <a:t>Matlab</a:t>
            </a:r>
            <a:r>
              <a:rPr lang="en-US" sz="1300" b="1">
                <a:solidFill>
                  <a:schemeClr val="tx1"/>
                </a:solidFill>
                <a:latin typeface="Roboto" panose="02000000000000000000" pitchFamily="2" charset="0"/>
                <a:ea typeface="Roboto" panose="02000000000000000000" pitchFamily="2" charset="0"/>
              </a:rPr>
              <a:t> class</a:t>
            </a:r>
            <a:r>
              <a:rPr lang="en-US" sz="1300">
                <a:latin typeface="Roboto" panose="02000000000000000000" pitchFamily="2" charset="0"/>
                <a:ea typeface="Roboto" panose="02000000000000000000" pitchFamily="2" charset="0"/>
              </a:rPr>
              <a:t> instantiated by the walls’ dimension, the initial position of the users, their intentional velocities and other technical parameters.</a:t>
            </a:r>
          </a:p>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There are several methods to apply and compute the inputs for all the users.</a:t>
            </a:r>
          </a:p>
        </p:txBody>
      </p:sp>
      <p:sp>
        <p:nvSpPr>
          <p:cNvPr id="244" name="Google Shape;625;p45">
            <a:extLst>
              <a:ext uri="{FF2B5EF4-FFF2-40B4-BE49-F238E27FC236}">
                <a16:creationId xmlns:a16="http://schemas.microsoft.com/office/drawing/2014/main" id="{9AE1EC44-6383-494A-B2BA-7DF3E1E251D6}"/>
              </a:ext>
            </a:extLst>
          </p:cNvPr>
          <p:cNvSpPr txBox="1">
            <a:spLocks/>
          </p:cNvSpPr>
          <p:nvPr/>
        </p:nvSpPr>
        <p:spPr>
          <a:xfrm>
            <a:off x="3178080" y="2541472"/>
            <a:ext cx="2787840" cy="2309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Each person is a </a:t>
            </a:r>
            <a:r>
              <a:rPr lang="en-US" sz="1300" b="1">
                <a:latin typeface="Roboto" panose="02000000000000000000" pitchFamily="2" charset="0"/>
                <a:ea typeface="Roboto" panose="02000000000000000000" pitchFamily="2" charset="0"/>
              </a:rPr>
              <a:t>Matlab class</a:t>
            </a:r>
            <a:r>
              <a:rPr lang="en-US" sz="1300">
                <a:latin typeface="Roboto" panose="02000000000000000000" pitchFamily="2" charset="0"/>
                <a:ea typeface="Roboto" panose="02000000000000000000" pitchFamily="2" charset="0"/>
              </a:rPr>
              <a:t>, has a specific position and moves with a desired intentional velocity.</a:t>
            </a:r>
          </a:p>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 class has a method to determine the user’s position by applying the input and the force due to the artificial potential.</a:t>
            </a:r>
          </a:p>
        </p:txBody>
      </p:sp>
      <p:sp>
        <p:nvSpPr>
          <p:cNvPr id="245" name="Google Shape;625;p45">
            <a:extLst>
              <a:ext uri="{FF2B5EF4-FFF2-40B4-BE49-F238E27FC236}">
                <a16:creationId xmlns:a16="http://schemas.microsoft.com/office/drawing/2014/main" id="{8F3BC1EB-6540-8A4A-AB67-C182EB61DD72}"/>
              </a:ext>
            </a:extLst>
          </p:cNvPr>
          <p:cNvSpPr txBox="1">
            <a:spLocks/>
          </p:cNvSpPr>
          <p:nvPr/>
        </p:nvSpPr>
        <p:spPr>
          <a:xfrm>
            <a:off x="6205020" y="2541472"/>
            <a:ext cx="2787840" cy="2309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 observer is a </a:t>
            </a:r>
            <a:r>
              <a:rPr lang="en-US" sz="1300" b="1">
                <a:latin typeface="Roboto" panose="02000000000000000000" pitchFamily="2" charset="0"/>
                <a:ea typeface="Roboto" panose="02000000000000000000" pitchFamily="2" charset="0"/>
              </a:rPr>
              <a:t>Matlab class</a:t>
            </a:r>
            <a:r>
              <a:rPr lang="en-US" sz="1300">
                <a:latin typeface="Roboto" panose="02000000000000000000" pitchFamily="2" charset="0"/>
                <a:ea typeface="Roboto" panose="02000000000000000000" pitchFamily="2" charset="0"/>
              </a:rPr>
              <a:t> in which the state is updated at each iteration by considering the discrete version of its equations.</a:t>
            </a:r>
          </a:p>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 equations have been discretized using the Euler formulation.</a:t>
            </a:r>
          </a:p>
        </p:txBody>
      </p:sp>
    </p:spTree>
    <p:extLst>
      <p:ext uri="{BB962C8B-B14F-4D97-AF65-F5344CB8AC3E}">
        <p14:creationId xmlns:p14="http://schemas.microsoft.com/office/powerpoint/2010/main" val="387703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2"/>
          <p:cNvSpPr txBox="1">
            <a:spLocks noGrp="1"/>
          </p:cNvSpPr>
          <p:nvPr>
            <p:ph type="title"/>
          </p:nvPr>
        </p:nvSpPr>
        <p:spPr>
          <a:xfrm>
            <a:off x="569500" y="2237960"/>
            <a:ext cx="7745100" cy="4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EXPERIMENTS</a:t>
            </a:r>
            <a:endParaRPr/>
          </a:p>
        </p:txBody>
      </p:sp>
      <p:grpSp>
        <p:nvGrpSpPr>
          <p:cNvPr id="1332" name="Google Shape;1332;p62"/>
          <p:cNvGrpSpPr/>
          <p:nvPr/>
        </p:nvGrpSpPr>
        <p:grpSpPr>
          <a:xfrm>
            <a:off x="3" y="1344843"/>
            <a:ext cx="9144012" cy="2512536"/>
            <a:chOff x="1795024" y="1782103"/>
            <a:chExt cx="5549110" cy="1274761"/>
          </a:xfrm>
        </p:grpSpPr>
        <p:sp>
          <p:nvSpPr>
            <p:cNvPr id="1333" name="Google Shape;1333;p62"/>
            <p:cNvSpPr/>
            <p:nvPr/>
          </p:nvSpPr>
          <p:spPr>
            <a:xfrm>
              <a:off x="5765508" y="2187499"/>
              <a:ext cx="161160" cy="434693"/>
            </a:xfrm>
            <a:custGeom>
              <a:avLst/>
              <a:gdLst/>
              <a:ahLst/>
              <a:cxnLst/>
              <a:rect l="l" t="t" r="r" b="b"/>
              <a:pathLst>
                <a:path w="7873" h="21233" fill="none" extrusionOk="0">
                  <a:moveTo>
                    <a:pt x="1" y="21232"/>
                  </a:moveTo>
                  <a:lnTo>
                    <a:pt x="7872" y="10627"/>
                  </a:lnTo>
                  <a:lnTo>
                    <a:pt x="1"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2"/>
            <p:cNvSpPr/>
            <p:nvPr/>
          </p:nvSpPr>
          <p:spPr>
            <a:xfrm>
              <a:off x="5962245" y="2282922"/>
              <a:ext cx="90355" cy="243848"/>
            </a:xfrm>
            <a:custGeom>
              <a:avLst/>
              <a:gdLst/>
              <a:ahLst/>
              <a:cxnLst/>
              <a:rect l="l" t="t" r="r" b="b"/>
              <a:pathLst>
                <a:path w="4414" h="11911" fill="none" extrusionOk="0">
                  <a:moveTo>
                    <a:pt x="1" y="11911"/>
                  </a:moveTo>
                  <a:lnTo>
                    <a:pt x="4413" y="5966"/>
                  </a:lnTo>
                  <a:lnTo>
                    <a:pt x="1"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2"/>
            <p:cNvSpPr/>
            <p:nvPr/>
          </p:nvSpPr>
          <p:spPr>
            <a:xfrm>
              <a:off x="5810890" y="2248569"/>
              <a:ext cx="115778" cy="234533"/>
            </a:xfrm>
            <a:custGeom>
              <a:avLst/>
              <a:gdLst/>
              <a:ahLst/>
              <a:cxnLst/>
              <a:rect l="l" t="t" r="r" b="b"/>
              <a:pathLst>
                <a:path w="5656" h="11456" fill="none" extrusionOk="0">
                  <a:moveTo>
                    <a:pt x="0" y="0"/>
                  </a:moveTo>
                  <a:lnTo>
                    <a:pt x="5655" y="7644"/>
                  </a:lnTo>
                  <a:lnTo>
                    <a:pt x="2817" y="11455"/>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2"/>
            <p:cNvSpPr/>
            <p:nvPr/>
          </p:nvSpPr>
          <p:spPr>
            <a:xfrm>
              <a:off x="5842250" y="2456365"/>
              <a:ext cx="53038" cy="53024"/>
            </a:xfrm>
            <a:custGeom>
              <a:avLst/>
              <a:gdLst/>
              <a:ahLst/>
              <a:cxnLst/>
              <a:rect l="l" t="t" r="r" b="b"/>
              <a:pathLst>
                <a:path w="2591" h="2590" extrusionOk="0">
                  <a:moveTo>
                    <a:pt x="1285" y="0"/>
                  </a:moveTo>
                  <a:cubicBezTo>
                    <a:pt x="581" y="0"/>
                    <a:pt x="1" y="580"/>
                    <a:pt x="1" y="1305"/>
                  </a:cubicBezTo>
                  <a:cubicBezTo>
                    <a:pt x="1" y="2010"/>
                    <a:pt x="581" y="2590"/>
                    <a:pt x="1285" y="2590"/>
                  </a:cubicBezTo>
                  <a:cubicBezTo>
                    <a:pt x="2010" y="2590"/>
                    <a:pt x="2590" y="2010"/>
                    <a:pt x="2590" y="1305"/>
                  </a:cubicBezTo>
                  <a:cubicBezTo>
                    <a:pt x="2590" y="580"/>
                    <a:pt x="2010" y="0"/>
                    <a:pt x="1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2"/>
            <p:cNvSpPr/>
            <p:nvPr/>
          </p:nvSpPr>
          <p:spPr>
            <a:xfrm>
              <a:off x="2856762" y="2187499"/>
              <a:ext cx="161140" cy="434693"/>
            </a:xfrm>
            <a:custGeom>
              <a:avLst/>
              <a:gdLst/>
              <a:ahLst/>
              <a:cxnLst/>
              <a:rect l="l" t="t" r="r" b="b"/>
              <a:pathLst>
                <a:path w="7872" h="21233" fill="none" extrusionOk="0">
                  <a:moveTo>
                    <a:pt x="7872" y="1"/>
                  </a:moveTo>
                  <a:lnTo>
                    <a:pt x="0" y="10627"/>
                  </a:lnTo>
                  <a:lnTo>
                    <a:pt x="7872" y="21232"/>
                  </a:lnTo>
                </a:path>
              </a:pathLst>
            </a:custGeom>
            <a:solidFill>
              <a:schemeClr val="lt1"/>
            </a:solidFill>
            <a:ln w="672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2"/>
            <p:cNvSpPr/>
            <p:nvPr/>
          </p:nvSpPr>
          <p:spPr>
            <a:xfrm>
              <a:off x="2730831" y="2282922"/>
              <a:ext cx="90334" cy="243848"/>
            </a:xfrm>
            <a:custGeom>
              <a:avLst/>
              <a:gdLst/>
              <a:ahLst/>
              <a:cxnLst/>
              <a:rect l="l" t="t" r="r" b="b"/>
              <a:pathLst>
                <a:path w="4413" h="11911" fill="none" extrusionOk="0">
                  <a:moveTo>
                    <a:pt x="4412" y="0"/>
                  </a:moveTo>
                  <a:lnTo>
                    <a:pt x="0" y="5966"/>
                  </a:lnTo>
                  <a:lnTo>
                    <a:pt x="4412" y="1191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2"/>
            <p:cNvSpPr/>
            <p:nvPr/>
          </p:nvSpPr>
          <p:spPr>
            <a:xfrm>
              <a:off x="2856762" y="2326589"/>
              <a:ext cx="115778" cy="234533"/>
            </a:xfrm>
            <a:custGeom>
              <a:avLst/>
              <a:gdLst/>
              <a:ahLst/>
              <a:cxnLst/>
              <a:rect l="l" t="t" r="r" b="b"/>
              <a:pathLst>
                <a:path w="5656" h="11456" fill="none" extrusionOk="0">
                  <a:moveTo>
                    <a:pt x="5655" y="11456"/>
                  </a:moveTo>
                  <a:lnTo>
                    <a:pt x="0" y="3833"/>
                  </a:lnTo>
                  <a:lnTo>
                    <a:pt x="2838" y="1"/>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2"/>
            <p:cNvSpPr/>
            <p:nvPr/>
          </p:nvSpPr>
          <p:spPr>
            <a:xfrm>
              <a:off x="2888143" y="2300303"/>
              <a:ext cx="53017" cy="53024"/>
            </a:xfrm>
            <a:custGeom>
              <a:avLst/>
              <a:gdLst/>
              <a:ahLst/>
              <a:cxnLst/>
              <a:rect l="l" t="t" r="r" b="b"/>
              <a:pathLst>
                <a:path w="2590" h="2590" extrusionOk="0">
                  <a:moveTo>
                    <a:pt x="1305" y="1"/>
                  </a:moveTo>
                  <a:cubicBezTo>
                    <a:pt x="580" y="1"/>
                    <a:pt x="0" y="581"/>
                    <a:pt x="0" y="1285"/>
                  </a:cubicBezTo>
                  <a:cubicBezTo>
                    <a:pt x="0" y="2010"/>
                    <a:pt x="580" y="2590"/>
                    <a:pt x="1305" y="2590"/>
                  </a:cubicBezTo>
                  <a:cubicBezTo>
                    <a:pt x="2010" y="2590"/>
                    <a:pt x="2590" y="2010"/>
                    <a:pt x="2590" y="1285"/>
                  </a:cubicBezTo>
                  <a:cubicBezTo>
                    <a:pt x="2590" y="581"/>
                    <a:pt x="2010"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2"/>
            <p:cNvSpPr/>
            <p:nvPr/>
          </p:nvSpPr>
          <p:spPr>
            <a:xfrm>
              <a:off x="3802312" y="1961483"/>
              <a:ext cx="2024278" cy="886746"/>
            </a:xfrm>
            <a:custGeom>
              <a:avLst/>
              <a:gdLst/>
              <a:ahLst/>
              <a:cxnLst/>
              <a:rect l="l" t="t" r="r" b="b"/>
              <a:pathLst>
                <a:path w="98890" h="43314" fill="none" extrusionOk="0">
                  <a:moveTo>
                    <a:pt x="1" y="0"/>
                  </a:moveTo>
                  <a:lnTo>
                    <a:pt x="82795" y="0"/>
                  </a:lnTo>
                  <a:lnTo>
                    <a:pt x="98890" y="21667"/>
                  </a:lnTo>
                  <a:lnTo>
                    <a:pt x="82795" y="43313"/>
                  </a:lnTo>
                  <a:lnTo>
                    <a:pt x="65498" y="43313"/>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2"/>
            <p:cNvSpPr/>
            <p:nvPr/>
          </p:nvSpPr>
          <p:spPr>
            <a:xfrm>
              <a:off x="2956820" y="1961483"/>
              <a:ext cx="2024278" cy="886746"/>
            </a:xfrm>
            <a:custGeom>
              <a:avLst/>
              <a:gdLst/>
              <a:ahLst/>
              <a:cxnLst/>
              <a:rect l="l" t="t" r="r" b="b"/>
              <a:pathLst>
                <a:path w="98890" h="43314" fill="none" extrusionOk="0">
                  <a:moveTo>
                    <a:pt x="98890" y="43313"/>
                  </a:moveTo>
                  <a:lnTo>
                    <a:pt x="16096" y="43313"/>
                  </a:lnTo>
                  <a:lnTo>
                    <a:pt x="1" y="21667"/>
                  </a:lnTo>
                  <a:lnTo>
                    <a:pt x="16096" y="0"/>
                  </a:lnTo>
                  <a:lnTo>
                    <a:pt x="33392"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2"/>
            <p:cNvSpPr/>
            <p:nvPr/>
          </p:nvSpPr>
          <p:spPr>
            <a:xfrm>
              <a:off x="3067071" y="2183691"/>
              <a:ext cx="164108" cy="442308"/>
            </a:xfrm>
            <a:custGeom>
              <a:avLst/>
              <a:gdLst/>
              <a:ahLst/>
              <a:cxnLst/>
              <a:rect l="l" t="t" r="r" b="b"/>
              <a:pathLst>
                <a:path w="8017" h="21605" fill="none" extrusionOk="0">
                  <a:moveTo>
                    <a:pt x="8017" y="0"/>
                  </a:moveTo>
                  <a:lnTo>
                    <a:pt x="1" y="10813"/>
                  </a:lnTo>
                  <a:lnTo>
                    <a:pt x="8017" y="21605"/>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5551392" y="2183691"/>
              <a:ext cx="164108" cy="442308"/>
            </a:xfrm>
            <a:custGeom>
              <a:avLst/>
              <a:gdLst/>
              <a:ahLst/>
              <a:cxnLst/>
              <a:rect l="l" t="t" r="r" b="b"/>
              <a:pathLst>
                <a:path w="8017" h="21605" fill="none" extrusionOk="0">
                  <a:moveTo>
                    <a:pt x="0" y="21605"/>
                  </a:moveTo>
                  <a:lnTo>
                    <a:pt x="8016" y="10813"/>
                  </a:ln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3198939" y="1961483"/>
              <a:ext cx="295566" cy="117471"/>
            </a:xfrm>
            <a:custGeom>
              <a:avLst/>
              <a:gdLst/>
              <a:ahLst/>
              <a:cxnLst/>
              <a:rect l="l" t="t" r="r" b="b"/>
              <a:pathLst>
                <a:path w="14439" h="5738" fill="none" extrusionOk="0">
                  <a:moveTo>
                    <a:pt x="1" y="5738"/>
                  </a:moveTo>
                  <a:lnTo>
                    <a:pt x="4268" y="0"/>
                  </a:lnTo>
                  <a:lnTo>
                    <a:pt x="14438"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3093354" y="2588678"/>
              <a:ext cx="660649" cy="259550"/>
            </a:xfrm>
            <a:custGeom>
              <a:avLst/>
              <a:gdLst/>
              <a:ahLst/>
              <a:cxnLst/>
              <a:rect l="l" t="t" r="r" b="b"/>
              <a:pathLst>
                <a:path w="32274" h="12678" fill="none" extrusionOk="0">
                  <a:moveTo>
                    <a:pt x="1" y="0"/>
                  </a:moveTo>
                  <a:lnTo>
                    <a:pt x="9426" y="12677"/>
                  </a:lnTo>
                  <a:lnTo>
                    <a:pt x="32273" y="12677"/>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2"/>
            <p:cNvSpPr/>
            <p:nvPr/>
          </p:nvSpPr>
          <p:spPr>
            <a:xfrm>
              <a:off x="4358196" y="2848208"/>
              <a:ext cx="132748" cy="20"/>
            </a:xfrm>
            <a:custGeom>
              <a:avLst/>
              <a:gdLst/>
              <a:ahLst/>
              <a:cxnLst/>
              <a:rect l="l" t="t" r="r" b="b"/>
              <a:pathLst>
                <a:path w="6485" h="1" fill="none" extrusionOk="0">
                  <a:moveTo>
                    <a:pt x="1" y="0"/>
                  </a:moveTo>
                  <a:lnTo>
                    <a:pt x="6484"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2"/>
            <p:cNvSpPr/>
            <p:nvPr/>
          </p:nvSpPr>
          <p:spPr>
            <a:xfrm>
              <a:off x="5413158" y="2588678"/>
              <a:ext cx="276898" cy="259550"/>
            </a:xfrm>
            <a:custGeom>
              <a:avLst/>
              <a:gdLst/>
              <a:ahLst/>
              <a:cxnLst/>
              <a:rect l="l" t="t" r="r" b="b"/>
              <a:pathLst>
                <a:path w="13527" h="12678" fill="none" extrusionOk="0">
                  <a:moveTo>
                    <a:pt x="0" y="12677"/>
                  </a:moveTo>
                  <a:lnTo>
                    <a:pt x="4102" y="12677"/>
                  </a:lnTo>
                  <a:lnTo>
                    <a:pt x="13527"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2"/>
            <p:cNvSpPr/>
            <p:nvPr/>
          </p:nvSpPr>
          <p:spPr>
            <a:xfrm>
              <a:off x="4774167" y="1961483"/>
              <a:ext cx="824306" cy="136142"/>
            </a:xfrm>
            <a:custGeom>
              <a:avLst/>
              <a:gdLst/>
              <a:ahLst/>
              <a:cxnLst/>
              <a:rect l="l" t="t" r="r" b="b"/>
              <a:pathLst>
                <a:path w="40269" h="6650" fill="none" extrusionOk="0">
                  <a:moveTo>
                    <a:pt x="0" y="0"/>
                  </a:moveTo>
                  <a:lnTo>
                    <a:pt x="35318" y="0"/>
                  </a:lnTo>
                  <a:lnTo>
                    <a:pt x="40268" y="6649"/>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2"/>
            <p:cNvSpPr/>
            <p:nvPr/>
          </p:nvSpPr>
          <p:spPr>
            <a:xfrm>
              <a:off x="4464210" y="2821901"/>
              <a:ext cx="53017" cy="53044"/>
            </a:xfrm>
            <a:custGeom>
              <a:avLst/>
              <a:gdLst/>
              <a:ahLst/>
              <a:cxnLst/>
              <a:rect l="l" t="t" r="r" b="b"/>
              <a:pathLst>
                <a:path w="2590" h="2591" extrusionOk="0">
                  <a:moveTo>
                    <a:pt x="1305" y="1"/>
                  </a:moveTo>
                  <a:cubicBezTo>
                    <a:pt x="580" y="1"/>
                    <a:pt x="0" y="581"/>
                    <a:pt x="0" y="1285"/>
                  </a:cubicBezTo>
                  <a:cubicBezTo>
                    <a:pt x="0" y="2010"/>
                    <a:pt x="580" y="2590"/>
                    <a:pt x="1305" y="2590"/>
                  </a:cubicBezTo>
                  <a:cubicBezTo>
                    <a:pt x="2010" y="2590"/>
                    <a:pt x="2590" y="2010"/>
                    <a:pt x="2590" y="1285"/>
                  </a:cubicBezTo>
                  <a:cubicBezTo>
                    <a:pt x="2590" y="581"/>
                    <a:pt x="2010"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2"/>
            <p:cNvSpPr/>
            <p:nvPr/>
          </p:nvSpPr>
          <p:spPr>
            <a:xfrm>
              <a:off x="4747883" y="1934766"/>
              <a:ext cx="53017" cy="53024"/>
            </a:xfrm>
            <a:custGeom>
              <a:avLst/>
              <a:gdLst/>
              <a:ahLst/>
              <a:cxnLst/>
              <a:rect l="l" t="t" r="r" b="b"/>
              <a:pathLst>
                <a:path w="2590" h="2590" extrusionOk="0">
                  <a:moveTo>
                    <a:pt x="1284" y="0"/>
                  </a:moveTo>
                  <a:cubicBezTo>
                    <a:pt x="580" y="0"/>
                    <a:pt x="0" y="580"/>
                    <a:pt x="0" y="1284"/>
                  </a:cubicBezTo>
                  <a:cubicBezTo>
                    <a:pt x="0" y="2009"/>
                    <a:pt x="580" y="2589"/>
                    <a:pt x="1284" y="2589"/>
                  </a:cubicBezTo>
                  <a:cubicBezTo>
                    <a:pt x="2009" y="2589"/>
                    <a:pt x="2589" y="2009"/>
                    <a:pt x="2589" y="1284"/>
                  </a:cubicBezTo>
                  <a:cubicBezTo>
                    <a:pt x="2589" y="580"/>
                    <a:pt x="2009" y="0"/>
                    <a:pt x="1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2"/>
            <p:cNvSpPr/>
            <p:nvPr/>
          </p:nvSpPr>
          <p:spPr>
            <a:xfrm>
              <a:off x="3456738" y="1934766"/>
              <a:ext cx="53038" cy="53024"/>
            </a:xfrm>
            <a:custGeom>
              <a:avLst/>
              <a:gdLst/>
              <a:ahLst/>
              <a:cxnLst/>
              <a:rect l="l" t="t" r="r" b="b"/>
              <a:pathLst>
                <a:path w="2591" h="2590" extrusionOk="0">
                  <a:moveTo>
                    <a:pt x="1306" y="0"/>
                  </a:moveTo>
                  <a:cubicBezTo>
                    <a:pt x="581" y="0"/>
                    <a:pt x="1" y="580"/>
                    <a:pt x="1" y="1284"/>
                  </a:cubicBezTo>
                  <a:cubicBezTo>
                    <a:pt x="1" y="2009"/>
                    <a:pt x="581" y="2589"/>
                    <a:pt x="1306" y="2589"/>
                  </a:cubicBezTo>
                  <a:cubicBezTo>
                    <a:pt x="2010" y="2589"/>
                    <a:pt x="2590" y="2009"/>
                    <a:pt x="2590" y="1284"/>
                  </a:cubicBezTo>
                  <a:cubicBezTo>
                    <a:pt x="2590" y="580"/>
                    <a:pt x="2010"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2"/>
            <p:cNvSpPr/>
            <p:nvPr/>
          </p:nvSpPr>
          <p:spPr>
            <a:xfrm>
              <a:off x="3067071" y="2562371"/>
              <a:ext cx="53017" cy="53044"/>
            </a:xfrm>
            <a:custGeom>
              <a:avLst/>
              <a:gdLst/>
              <a:ahLst/>
              <a:cxnLst/>
              <a:rect l="l" t="t" r="r" b="b"/>
              <a:pathLst>
                <a:path w="2590" h="2591" extrusionOk="0">
                  <a:moveTo>
                    <a:pt x="1285" y="1"/>
                  </a:moveTo>
                  <a:cubicBezTo>
                    <a:pt x="581" y="1"/>
                    <a:pt x="1" y="581"/>
                    <a:pt x="1" y="1285"/>
                  </a:cubicBezTo>
                  <a:cubicBezTo>
                    <a:pt x="1" y="2010"/>
                    <a:pt x="581" y="2590"/>
                    <a:pt x="1285" y="2590"/>
                  </a:cubicBezTo>
                  <a:cubicBezTo>
                    <a:pt x="2010" y="2590"/>
                    <a:pt x="2590" y="2010"/>
                    <a:pt x="2590" y="1285"/>
                  </a:cubicBezTo>
                  <a:cubicBezTo>
                    <a:pt x="2590" y="581"/>
                    <a:pt x="2010" y="1"/>
                    <a:pt x="1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a:off x="4068607" y="1908050"/>
              <a:ext cx="395624" cy="20"/>
            </a:xfrm>
            <a:custGeom>
              <a:avLst/>
              <a:gdLst/>
              <a:ahLst/>
              <a:cxnLst/>
              <a:rect l="l" t="t" r="r" b="b"/>
              <a:pathLst>
                <a:path w="19327" h="1" fill="none" extrusionOk="0">
                  <a:moveTo>
                    <a:pt x="0" y="0"/>
                  </a:moveTo>
                  <a:lnTo>
                    <a:pt x="19326"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4544780" y="2710387"/>
              <a:ext cx="578359" cy="0"/>
            </a:xfrm>
            <a:custGeom>
              <a:avLst/>
              <a:gdLst/>
              <a:ahLst/>
              <a:cxnLst/>
              <a:rect l="l" t="t" r="r" b="b"/>
              <a:pathLst>
                <a:path w="28254" fill="none" extrusionOk="0">
                  <a:moveTo>
                    <a:pt x="0" y="0"/>
                  </a:moveTo>
                  <a:lnTo>
                    <a:pt x="28254"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2"/>
            <p:cNvSpPr/>
            <p:nvPr/>
          </p:nvSpPr>
          <p:spPr>
            <a:xfrm>
              <a:off x="3492356" y="2903320"/>
              <a:ext cx="619934" cy="20"/>
            </a:xfrm>
            <a:custGeom>
              <a:avLst/>
              <a:gdLst/>
              <a:ahLst/>
              <a:cxnLst/>
              <a:rect l="l" t="t" r="r" b="b"/>
              <a:pathLst>
                <a:path w="30285" h="1" fill="none" extrusionOk="0">
                  <a:moveTo>
                    <a:pt x="1" y="1"/>
                  </a:moveTo>
                  <a:lnTo>
                    <a:pt x="30285"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2"/>
            <p:cNvSpPr/>
            <p:nvPr/>
          </p:nvSpPr>
          <p:spPr>
            <a:xfrm>
              <a:off x="4190301" y="2710387"/>
              <a:ext cx="551237" cy="0"/>
            </a:xfrm>
            <a:custGeom>
              <a:avLst/>
              <a:gdLst/>
              <a:ahLst/>
              <a:cxnLst/>
              <a:rect l="l" t="t" r="r" b="b"/>
              <a:pathLst>
                <a:path w="26929" fill="none" extrusionOk="0">
                  <a:moveTo>
                    <a:pt x="26928" y="0"/>
                  </a:move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2"/>
            <p:cNvSpPr/>
            <p:nvPr/>
          </p:nvSpPr>
          <p:spPr>
            <a:xfrm>
              <a:off x="4423086" y="1782103"/>
              <a:ext cx="1956420" cy="252324"/>
            </a:xfrm>
            <a:custGeom>
              <a:avLst/>
              <a:gdLst/>
              <a:ahLst/>
              <a:cxnLst/>
              <a:rect l="l" t="t" r="r" b="b"/>
              <a:pathLst>
                <a:path w="95575" h="12325" fill="none" extrusionOk="0">
                  <a:moveTo>
                    <a:pt x="0" y="0"/>
                  </a:moveTo>
                  <a:lnTo>
                    <a:pt x="65436" y="0"/>
                  </a:lnTo>
                  <a:lnTo>
                    <a:pt x="74591" y="12325"/>
                  </a:lnTo>
                  <a:lnTo>
                    <a:pt x="95575" y="12325"/>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2"/>
            <p:cNvSpPr/>
            <p:nvPr/>
          </p:nvSpPr>
          <p:spPr>
            <a:xfrm>
              <a:off x="5723115" y="1894046"/>
              <a:ext cx="481270" cy="195512"/>
            </a:xfrm>
            <a:custGeom>
              <a:avLst/>
              <a:gdLst/>
              <a:ahLst/>
              <a:cxnLst/>
              <a:rect l="l" t="t" r="r" b="b"/>
              <a:pathLst>
                <a:path w="23511" h="9550" fill="none" extrusionOk="0">
                  <a:moveTo>
                    <a:pt x="0" y="1"/>
                  </a:moveTo>
                  <a:lnTo>
                    <a:pt x="7105" y="9550"/>
                  </a:lnTo>
                  <a:lnTo>
                    <a:pt x="23511" y="955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2"/>
            <p:cNvSpPr/>
            <p:nvPr/>
          </p:nvSpPr>
          <p:spPr>
            <a:xfrm>
              <a:off x="2563345" y="2749388"/>
              <a:ext cx="2155286" cy="252344"/>
            </a:xfrm>
            <a:custGeom>
              <a:avLst/>
              <a:gdLst/>
              <a:ahLst/>
              <a:cxnLst/>
              <a:rect l="l" t="t" r="r" b="b"/>
              <a:pathLst>
                <a:path w="105290" h="12326" fill="none" extrusionOk="0">
                  <a:moveTo>
                    <a:pt x="0" y="1"/>
                  </a:moveTo>
                  <a:lnTo>
                    <a:pt x="25458" y="1"/>
                  </a:lnTo>
                  <a:lnTo>
                    <a:pt x="34613" y="12326"/>
                  </a:lnTo>
                  <a:lnTo>
                    <a:pt x="105290" y="12326"/>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2"/>
            <p:cNvSpPr/>
            <p:nvPr/>
          </p:nvSpPr>
          <p:spPr>
            <a:xfrm>
              <a:off x="1795024" y="2539892"/>
              <a:ext cx="996889" cy="164578"/>
            </a:xfrm>
            <a:custGeom>
              <a:avLst/>
              <a:gdLst/>
              <a:ahLst/>
              <a:cxnLst/>
              <a:rect l="l" t="t" r="r" b="b"/>
              <a:pathLst>
                <a:path w="48700" h="8039" fill="none" extrusionOk="0">
                  <a:moveTo>
                    <a:pt x="1" y="1"/>
                  </a:moveTo>
                  <a:lnTo>
                    <a:pt x="42713" y="1"/>
                  </a:lnTo>
                  <a:lnTo>
                    <a:pt x="48699" y="8038"/>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2"/>
            <p:cNvSpPr/>
            <p:nvPr/>
          </p:nvSpPr>
          <p:spPr>
            <a:xfrm>
              <a:off x="5552661" y="2690447"/>
              <a:ext cx="1791473" cy="296442"/>
            </a:xfrm>
            <a:custGeom>
              <a:avLst/>
              <a:gdLst/>
              <a:ahLst/>
              <a:cxnLst/>
              <a:rect l="l" t="t" r="r" b="b"/>
              <a:pathLst>
                <a:path w="87517" h="14480" fill="none" extrusionOk="0">
                  <a:moveTo>
                    <a:pt x="87517" y="0"/>
                  </a:moveTo>
                  <a:lnTo>
                    <a:pt x="10751" y="0"/>
                  </a:lnTo>
                  <a:lnTo>
                    <a:pt x="0" y="1448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2"/>
            <p:cNvSpPr/>
            <p:nvPr/>
          </p:nvSpPr>
          <p:spPr>
            <a:xfrm>
              <a:off x="2473871" y="1831278"/>
              <a:ext cx="2202367" cy="296442"/>
            </a:xfrm>
            <a:custGeom>
              <a:avLst/>
              <a:gdLst/>
              <a:ahLst/>
              <a:cxnLst/>
              <a:rect l="l" t="t" r="r" b="b"/>
              <a:pathLst>
                <a:path w="107590" h="14480" fill="none" extrusionOk="0">
                  <a:moveTo>
                    <a:pt x="107589" y="1"/>
                  </a:moveTo>
                  <a:lnTo>
                    <a:pt x="30823" y="1"/>
                  </a:lnTo>
                  <a:lnTo>
                    <a:pt x="20093" y="14480"/>
                  </a:lnTo>
                  <a:lnTo>
                    <a:pt x="1" y="1448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2"/>
            <p:cNvSpPr/>
            <p:nvPr/>
          </p:nvSpPr>
          <p:spPr>
            <a:xfrm>
              <a:off x="5997024" y="2410138"/>
              <a:ext cx="1208037" cy="199750"/>
            </a:xfrm>
            <a:custGeom>
              <a:avLst/>
              <a:gdLst/>
              <a:ahLst/>
              <a:cxnLst/>
              <a:rect l="l" t="t" r="r" b="b"/>
              <a:pathLst>
                <a:path w="59015" h="9757" fill="none" extrusionOk="0">
                  <a:moveTo>
                    <a:pt x="59015" y="0"/>
                  </a:moveTo>
                  <a:lnTo>
                    <a:pt x="7230" y="0"/>
                  </a:lnTo>
                  <a:lnTo>
                    <a:pt x="1" y="9757"/>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2"/>
            <p:cNvSpPr/>
            <p:nvPr/>
          </p:nvSpPr>
          <p:spPr>
            <a:xfrm>
              <a:off x="3045025" y="2861352"/>
              <a:ext cx="656391" cy="195512"/>
            </a:xfrm>
            <a:custGeom>
              <a:avLst/>
              <a:gdLst/>
              <a:ahLst/>
              <a:cxnLst/>
              <a:rect l="l" t="t" r="r" b="b"/>
              <a:pathLst>
                <a:path w="32066" h="9550" fill="none" extrusionOk="0">
                  <a:moveTo>
                    <a:pt x="0" y="0"/>
                  </a:moveTo>
                  <a:lnTo>
                    <a:pt x="7105" y="9549"/>
                  </a:lnTo>
                  <a:lnTo>
                    <a:pt x="32066" y="9549"/>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2"/>
            <p:cNvSpPr/>
            <p:nvPr/>
          </p:nvSpPr>
          <p:spPr>
            <a:xfrm>
              <a:off x="6114051" y="2248569"/>
              <a:ext cx="530460" cy="20"/>
            </a:xfrm>
            <a:custGeom>
              <a:avLst/>
              <a:gdLst/>
              <a:ahLst/>
              <a:cxnLst/>
              <a:rect l="l" t="t" r="r" b="b"/>
              <a:pathLst>
                <a:path w="25914" h="1" fill="none" extrusionOk="0">
                  <a:moveTo>
                    <a:pt x="1" y="0"/>
                  </a:moveTo>
                  <a:lnTo>
                    <a:pt x="25914"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2"/>
            <p:cNvSpPr/>
            <p:nvPr/>
          </p:nvSpPr>
          <p:spPr>
            <a:xfrm>
              <a:off x="2028239" y="2248569"/>
              <a:ext cx="530030" cy="20"/>
            </a:xfrm>
            <a:custGeom>
              <a:avLst/>
              <a:gdLst/>
              <a:ahLst/>
              <a:cxnLst/>
              <a:rect l="l" t="t" r="r" b="b"/>
              <a:pathLst>
                <a:path w="25893" h="1" fill="none" extrusionOk="0">
                  <a:moveTo>
                    <a:pt x="25893" y="0"/>
                  </a:move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2"/>
            <p:cNvSpPr/>
            <p:nvPr/>
          </p:nvSpPr>
          <p:spPr>
            <a:xfrm>
              <a:off x="2269928" y="2326589"/>
              <a:ext cx="408336" cy="20"/>
            </a:xfrm>
            <a:custGeom>
              <a:avLst/>
              <a:gdLst/>
              <a:ahLst/>
              <a:cxnLst/>
              <a:rect l="l" t="t" r="r" b="b"/>
              <a:pathLst>
                <a:path w="19948" h="1" fill="none" extrusionOk="0">
                  <a:moveTo>
                    <a:pt x="19948" y="1"/>
                  </a:moveTo>
                  <a:lnTo>
                    <a:pt x="0"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3D669E74-53AE-42EC-920A-E4F777F42BA8}"/>
                  </a:ext>
                </a:extLst>
              </p:cNvPr>
              <p:cNvSpPr txBox="1"/>
              <p:nvPr/>
            </p:nvSpPr>
            <p:spPr>
              <a:xfrm>
                <a:off x="2183933" y="4187491"/>
                <a:ext cx="4516235"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The time duration of each simulation is </a:t>
                </a:r>
                <a14:m>
                  <m:oMath xmlns:m="http://schemas.openxmlformats.org/officeDocument/2006/math">
                    <m:r>
                      <a:rPr lang="it-IT" b="0" i="1" smtClean="0">
                        <a:solidFill>
                          <a:schemeClr val="tx1"/>
                        </a:solidFill>
                        <a:latin typeface="Cambria Math" panose="02040503050406030204" pitchFamily="18" charset="0"/>
                      </a:rPr>
                      <m:t>𝑇</m:t>
                    </m:r>
                    <m:r>
                      <a:rPr lang="it-IT" b="0" i="1" smtClean="0">
                        <a:solidFill>
                          <a:schemeClr val="tx1"/>
                        </a:solidFill>
                        <a:latin typeface="Cambria Math" panose="02040503050406030204" pitchFamily="18" charset="0"/>
                      </a:rPr>
                      <m:t>=30 </m:t>
                    </m:r>
                    <m:r>
                      <a:rPr lang="it-IT" b="0" i="1" smtClean="0">
                        <a:solidFill>
                          <a:schemeClr val="tx1"/>
                        </a:solidFill>
                        <a:latin typeface="Cambria Math" panose="02040503050406030204" pitchFamily="18" charset="0"/>
                      </a:rPr>
                      <m:t>𝑠</m:t>
                    </m:r>
                  </m:oMath>
                </a14:m>
                <a:endParaRPr lang="it-IT" b="0">
                  <a:solidFill>
                    <a:schemeClr val="tx1"/>
                  </a:solidFill>
                  <a:latin typeface="Roboto" panose="02000000000000000000" pitchFamily="2" charset="0"/>
                </a:endParaRPr>
              </a:p>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The sampling time of the controller is </a:t>
                </a:r>
                <a14:m>
                  <m:oMath xmlns:m="http://schemas.openxmlformats.org/officeDocument/2006/math">
                    <m:sSub>
                      <m:sSubPr>
                        <m:ctrlPr>
                          <a:rPr lang="it-IT" b="0" i="1" smtClean="0">
                            <a:solidFill>
                              <a:schemeClr val="tx1"/>
                            </a:solidFill>
                            <a:latin typeface="Cambria Math" panose="02040503050406030204" pitchFamily="18" charset="0"/>
                            <a:ea typeface="Roboto" panose="02000000000000000000" pitchFamily="2" charset="0"/>
                          </a:rPr>
                        </m:ctrlPr>
                      </m:sSubPr>
                      <m:e>
                        <m:r>
                          <a:rPr lang="it-IT" b="0" i="1" smtClean="0">
                            <a:solidFill>
                              <a:schemeClr val="tx1"/>
                            </a:solidFill>
                            <a:latin typeface="Cambria Math" panose="02040503050406030204" pitchFamily="18" charset="0"/>
                            <a:ea typeface="Roboto" panose="02000000000000000000" pitchFamily="2" charset="0"/>
                          </a:rPr>
                          <m:t>𝑇</m:t>
                        </m:r>
                      </m:e>
                      <m:sub>
                        <m:r>
                          <a:rPr lang="it-IT" b="0" i="1" smtClean="0">
                            <a:solidFill>
                              <a:schemeClr val="tx1"/>
                            </a:solidFill>
                            <a:latin typeface="Cambria Math" panose="02040503050406030204" pitchFamily="18" charset="0"/>
                            <a:ea typeface="Roboto" panose="02000000000000000000" pitchFamily="2" charset="0"/>
                          </a:rPr>
                          <m:t>𝑠</m:t>
                        </m:r>
                      </m:sub>
                    </m:sSub>
                    <m:r>
                      <a:rPr lang="it-IT" b="0" i="1" smtClean="0">
                        <a:solidFill>
                          <a:schemeClr val="tx1"/>
                        </a:solidFill>
                        <a:latin typeface="Cambria Math" panose="02040503050406030204" pitchFamily="18" charset="0"/>
                        <a:ea typeface="Roboto" panose="02000000000000000000" pitchFamily="2" charset="0"/>
                      </a:rPr>
                      <m:t>=0.1 </m:t>
                    </m:r>
                    <m:r>
                      <a:rPr lang="it-IT" b="0" i="1" smtClean="0">
                        <a:solidFill>
                          <a:schemeClr val="tx1"/>
                        </a:solidFill>
                        <a:latin typeface="Cambria Math" panose="02040503050406030204" pitchFamily="18" charset="0"/>
                        <a:ea typeface="Roboto" panose="02000000000000000000" pitchFamily="2" charset="0"/>
                      </a:rPr>
                      <m:t>𝑠</m:t>
                    </m:r>
                  </m:oMath>
                </a14:m>
                <a:endParaRPr lang="en-US">
                  <a:solidFill>
                    <a:schemeClr val="tx1"/>
                  </a:solidFill>
                  <a:latin typeface="Roboto" panose="02000000000000000000" pitchFamily="2" charset="0"/>
                  <a:ea typeface="Roboto" panose="02000000000000000000" pitchFamily="2" charset="0"/>
                </a:endParaRPr>
              </a:p>
            </p:txBody>
          </p:sp>
        </mc:Choice>
        <mc:Fallback>
          <p:sp>
            <p:nvSpPr>
              <p:cNvPr id="2" name="CasellaDiTesto 1">
                <a:extLst>
                  <a:ext uri="{FF2B5EF4-FFF2-40B4-BE49-F238E27FC236}">
                    <a16:creationId xmlns:a16="http://schemas.microsoft.com/office/drawing/2014/main" id="{3D669E74-53AE-42EC-920A-E4F777F42BA8}"/>
                  </a:ext>
                </a:extLst>
              </p:cNvPr>
              <p:cNvSpPr txBox="1">
                <a:spLocks noRot="1" noChangeAspect="1" noMove="1" noResize="1" noEditPoints="1" noAdjustHandles="1" noChangeArrowheads="1" noChangeShapeType="1" noTextEdit="1"/>
              </p:cNvSpPr>
              <p:nvPr/>
            </p:nvSpPr>
            <p:spPr>
              <a:xfrm>
                <a:off x="2183933" y="4187491"/>
                <a:ext cx="4516235" cy="523220"/>
              </a:xfrm>
              <a:prstGeom prst="rect">
                <a:avLst/>
              </a:prstGeom>
              <a:blipFill>
                <a:blip r:embed="rId3"/>
                <a:stretch>
                  <a:fillRect l="-280" t="-2326" b="-6977"/>
                </a:stretch>
              </a:blipFill>
            </p:spPr>
            <p:txBody>
              <a:bodyPr/>
              <a:lstStyle/>
              <a:p>
                <a:r>
                  <a:rPr lang="it-IT">
                    <a:noFill/>
                  </a:rPr>
                  <a:t> </a:t>
                </a:r>
              </a:p>
            </p:txBody>
          </p:sp>
        </mc:Fallback>
      </mc:AlternateContent>
      <p:grpSp>
        <p:nvGrpSpPr>
          <p:cNvPr id="118" name="Google Shape;1376;p62">
            <a:extLst>
              <a:ext uri="{FF2B5EF4-FFF2-40B4-BE49-F238E27FC236}">
                <a16:creationId xmlns:a16="http://schemas.microsoft.com/office/drawing/2014/main" id="{DF71C18E-2E26-41D6-B060-4699BF368E75}"/>
              </a:ext>
            </a:extLst>
          </p:cNvPr>
          <p:cNvGrpSpPr/>
          <p:nvPr/>
        </p:nvGrpSpPr>
        <p:grpSpPr>
          <a:xfrm>
            <a:off x="583324" y="387334"/>
            <a:ext cx="1197332" cy="1030687"/>
            <a:chOff x="810004" y="2800658"/>
            <a:chExt cx="1540957" cy="1571108"/>
          </a:xfrm>
        </p:grpSpPr>
        <p:grpSp>
          <p:nvGrpSpPr>
            <p:cNvPr id="119" name="Google Shape;1377;p62">
              <a:extLst>
                <a:ext uri="{FF2B5EF4-FFF2-40B4-BE49-F238E27FC236}">
                  <a16:creationId xmlns:a16="http://schemas.microsoft.com/office/drawing/2014/main" id="{B9EA07F1-5AFA-473C-9C9D-7E0724A35AF8}"/>
                </a:ext>
              </a:extLst>
            </p:cNvPr>
            <p:cNvGrpSpPr/>
            <p:nvPr/>
          </p:nvGrpSpPr>
          <p:grpSpPr>
            <a:xfrm>
              <a:off x="810004" y="2800658"/>
              <a:ext cx="1540957" cy="280326"/>
              <a:chOff x="1480425" y="3808000"/>
              <a:chExt cx="527725" cy="95825"/>
            </a:xfrm>
          </p:grpSpPr>
          <p:sp>
            <p:nvSpPr>
              <p:cNvPr id="141" name="Google Shape;1378;p62">
                <a:extLst>
                  <a:ext uri="{FF2B5EF4-FFF2-40B4-BE49-F238E27FC236}">
                    <a16:creationId xmlns:a16="http://schemas.microsoft.com/office/drawing/2014/main" id="{C2AC62BF-2E96-462B-B830-93BA1A81FF2A}"/>
                  </a:ext>
                </a:extLst>
              </p:cNvPr>
              <p:cNvSpPr/>
              <p:nvPr/>
            </p:nvSpPr>
            <p:spPr>
              <a:xfrm>
                <a:off x="1480425"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79;p62">
                <a:extLst>
                  <a:ext uri="{FF2B5EF4-FFF2-40B4-BE49-F238E27FC236}">
                    <a16:creationId xmlns:a16="http://schemas.microsoft.com/office/drawing/2014/main" id="{3AF45B7F-4E7C-41D2-8F10-B783A68E37D4}"/>
                  </a:ext>
                </a:extLst>
              </p:cNvPr>
              <p:cNvSpPr/>
              <p:nvPr/>
            </p:nvSpPr>
            <p:spPr>
              <a:xfrm>
                <a:off x="1567950"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80;p62">
                <a:extLst>
                  <a:ext uri="{FF2B5EF4-FFF2-40B4-BE49-F238E27FC236}">
                    <a16:creationId xmlns:a16="http://schemas.microsoft.com/office/drawing/2014/main" id="{014F6F34-018E-4852-B43F-1CD47C8AC5D8}"/>
                  </a:ext>
                </a:extLst>
              </p:cNvPr>
              <p:cNvSpPr/>
              <p:nvPr/>
            </p:nvSpPr>
            <p:spPr>
              <a:xfrm>
                <a:off x="1656000"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81;p62">
                <a:extLst>
                  <a:ext uri="{FF2B5EF4-FFF2-40B4-BE49-F238E27FC236}">
                    <a16:creationId xmlns:a16="http://schemas.microsoft.com/office/drawing/2014/main" id="{A78A2FF0-16E6-4A47-B814-02030D68F816}"/>
                  </a:ext>
                </a:extLst>
              </p:cNvPr>
              <p:cNvSpPr/>
              <p:nvPr/>
            </p:nvSpPr>
            <p:spPr>
              <a:xfrm>
                <a:off x="1744025"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82;p62">
                <a:extLst>
                  <a:ext uri="{FF2B5EF4-FFF2-40B4-BE49-F238E27FC236}">
                    <a16:creationId xmlns:a16="http://schemas.microsoft.com/office/drawing/2014/main" id="{A6865230-32BB-44C7-91A8-85F441E47CD5}"/>
                  </a:ext>
                </a:extLst>
              </p:cNvPr>
              <p:cNvSpPr/>
              <p:nvPr/>
            </p:nvSpPr>
            <p:spPr>
              <a:xfrm>
                <a:off x="1832050"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83;p62">
                <a:extLst>
                  <a:ext uri="{FF2B5EF4-FFF2-40B4-BE49-F238E27FC236}">
                    <a16:creationId xmlns:a16="http://schemas.microsoft.com/office/drawing/2014/main" id="{BA114C68-A530-419B-AF43-7C18C8CB26E7}"/>
                  </a:ext>
                </a:extLst>
              </p:cNvPr>
              <p:cNvSpPr/>
              <p:nvPr/>
            </p:nvSpPr>
            <p:spPr>
              <a:xfrm>
                <a:off x="1920100"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84;p62">
                <a:extLst>
                  <a:ext uri="{FF2B5EF4-FFF2-40B4-BE49-F238E27FC236}">
                    <a16:creationId xmlns:a16="http://schemas.microsoft.com/office/drawing/2014/main" id="{29C39CD7-F7E2-4A69-B3BF-EBEF1330B4E8}"/>
                  </a:ext>
                </a:extLst>
              </p:cNvPr>
              <p:cNvSpPr/>
              <p:nvPr/>
            </p:nvSpPr>
            <p:spPr>
              <a:xfrm>
                <a:off x="2008125"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385;p62">
              <a:extLst>
                <a:ext uri="{FF2B5EF4-FFF2-40B4-BE49-F238E27FC236}">
                  <a16:creationId xmlns:a16="http://schemas.microsoft.com/office/drawing/2014/main" id="{2A21846E-62AD-4EFC-9806-4E3E1B98AA63}"/>
                </a:ext>
              </a:extLst>
            </p:cNvPr>
            <p:cNvGrpSpPr/>
            <p:nvPr/>
          </p:nvGrpSpPr>
          <p:grpSpPr>
            <a:xfrm>
              <a:off x="1244234" y="3761154"/>
              <a:ext cx="659409" cy="180351"/>
              <a:chOff x="2844450" y="1800275"/>
              <a:chExt cx="225825" cy="61650"/>
            </a:xfrm>
          </p:grpSpPr>
          <p:sp>
            <p:nvSpPr>
              <p:cNvPr id="136" name="Google Shape;1386;p62">
                <a:extLst>
                  <a:ext uri="{FF2B5EF4-FFF2-40B4-BE49-F238E27FC236}">
                    <a16:creationId xmlns:a16="http://schemas.microsoft.com/office/drawing/2014/main" id="{BE538BDA-3E6A-43E3-A14C-243DA2E83574}"/>
                  </a:ext>
                </a:extLst>
              </p:cNvPr>
              <p:cNvSpPr/>
              <p:nvPr/>
            </p:nvSpPr>
            <p:spPr>
              <a:xfrm>
                <a:off x="2844450" y="1800275"/>
                <a:ext cx="25" cy="61650"/>
              </a:xfrm>
              <a:custGeom>
                <a:avLst/>
                <a:gdLst/>
                <a:ahLst/>
                <a:cxnLst/>
                <a:rect l="l" t="t" r="r" b="b"/>
                <a:pathLst>
                  <a:path w="1" h="2466" fill="none" extrusionOk="0">
                    <a:moveTo>
                      <a:pt x="1" y="1"/>
                    </a:moveTo>
                    <a:lnTo>
                      <a:pt x="1"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87;p62">
                <a:extLst>
                  <a:ext uri="{FF2B5EF4-FFF2-40B4-BE49-F238E27FC236}">
                    <a16:creationId xmlns:a16="http://schemas.microsoft.com/office/drawing/2014/main" id="{F924B974-BB34-4D41-AAE4-B8B8F78412C9}"/>
                  </a:ext>
                </a:extLst>
              </p:cNvPr>
              <p:cNvSpPr/>
              <p:nvPr/>
            </p:nvSpPr>
            <p:spPr>
              <a:xfrm>
                <a:off x="2900900" y="1800275"/>
                <a:ext cx="25" cy="61650"/>
              </a:xfrm>
              <a:custGeom>
                <a:avLst/>
                <a:gdLst/>
                <a:ahLst/>
                <a:cxnLst/>
                <a:rect l="l" t="t" r="r" b="b"/>
                <a:pathLst>
                  <a:path w="1" h="2466" fill="none" extrusionOk="0">
                    <a:moveTo>
                      <a:pt x="1" y="1"/>
                    </a:moveTo>
                    <a:lnTo>
                      <a:pt x="1"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8;p62">
                <a:extLst>
                  <a:ext uri="{FF2B5EF4-FFF2-40B4-BE49-F238E27FC236}">
                    <a16:creationId xmlns:a16="http://schemas.microsoft.com/office/drawing/2014/main" id="{90069558-CF6A-440F-A88F-7AF948E4D653}"/>
                  </a:ext>
                </a:extLst>
              </p:cNvPr>
              <p:cNvSpPr/>
              <p:nvPr/>
            </p:nvSpPr>
            <p:spPr>
              <a:xfrm>
                <a:off x="295735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89;p62">
                <a:extLst>
                  <a:ext uri="{FF2B5EF4-FFF2-40B4-BE49-F238E27FC236}">
                    <a16:creationId xmlns:a16="http://schemas.microsoft.com/office/drawing/2014/main" id="{F9130747-5CE7-4936-984C-48798990F3D8}"/>
                  </a:ext>
                </a:extLst>
              </p:cNvPr>
              <p:cNvSpPr/>
              <p:nvPr/>
            </p:nvSpPr>
            <p:spPr>
              <a:xfrm>
                <a:off x="301380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90;p62">
                <a:extLst>
                  <a:ext uri="{FF2B5EF4-FFF2-40B4-BE49-F238E27FC236}">
                    <a16:creationId xmlns:a16="http://schemas.microsoft.com/office/drawing/2014/main" id="{71C707B0-3A68-4F33-BA1A-F23B1DE7FFBF}"/>
                  </a:ext>
                </a:extLst>
              </p:cNvPr>
              <p:cNvSpPr/>
              <p:nvPr/>
            </p:nvSpPr>
            <p:spPr>
              <a:xfrm>
                <a:off x="307025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391;p62">
              <a:extLst>
                <a:ext uri="{FF2B5EF4-FFF2-40B4-BE49-F238E27FC236}">
                  <a16:creationId xmlns:a16="http://schemas.microsoft.com/office/drawing/2014/main" id="{05B34AC2-4F16-42B0-90C3-DDE96A37605B}"/>
                </a:ext>
              </a:extLst>
            </p:cNvPr>
            <p:cNvGrpSpPr/>
            <p:nvPr/>
          </p:nvGrpSpPr>
          <p:grpSpPr>
            <a:xfrm>
              <a:off x="982670" y="3330894"/>
              <a:ext cx="1155298" cy="180351"/>
              <a:chOff x="5279400" y="3903800"/>
              <a:chExt cx="395650" cy="61650"/>
            </a:xfrm>
          </p:grpSpPr>
          <p:sp>
            <p:nvSpPr>
              <p:cNvPr id="128" name="Google Shape;1392;p62">
                <a:extLst>
                  <a:ext uri="{FF2B5EF4-FFF2-40B4-BE49-F238E27FC236}">
                    <a16:creationId xmlns:a16="http://schemas.microsoft.com/office/drawing/2014/main" id="{8F763EF9-A9D5-46A1-B3E2-5F64248F5375}"/>
                  </a:ext>
                </a:extLst>
              </p:cNvPr>
              <p:cNvSpPr/>
              <p:nvPr/>
            </p:nvSpPr>
            <p:spPr>
              <a:xfrm>
                <a:off x="527940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93;p62">
                <a:extLst>
                  <a:ext uri="{FF2B5EF4-FFF2-40B4-BE49-F238E27FC236}">
                    <a16:creationId xmlns:a16="http://schemas.microsoft.com/office/drawing/2014/main" id="{138109E6-630A-4563-B274-F92DA69F0133}"/>
                  </a:ext>
                </a:extLst>
              </p:cNvPr>
              <p:cNvSpPr/>
              <p:nvPr/>
            </p:nvSpPr>
            <p:spPr>
              <a:xfrm>
                <a:off x="53358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94;p62">
                <a:extLst>
                  <a:ext uri="{FF2B5EF4-FFF2-40B4-BE49-F238E27FC236}">
                    <a16:creationId xmlns:a16="http://schemas.microsoft.com/office/drawing/2014/main" id="{1BB7C8EA-DBB6-47E0-8E13-5962FC8B3FCB}"/>
                  </a:ext>
                </a:extLst>
              </p:cNvPr>
              <p:cNvSpPr/>
              <p:nvPr/>
            </p:nvSpPr>
            <p:spPr>
              <a:xfrm>
                <a:off x="539227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95;p62">
                <a:extLst>
                  <a:ext uri="{FF2B5EF4-FFF2-40B4-BE49-F238E27FC236}">
                    <a16:creationId xmlns:a16="http://schemas.microsoft.com/office/drawing/2014/main" id="{B3760A4B-683E-4935-A285-396F3B2DD182}"/>
                  </a:ext>
                </a:extLst>
              </p:cNvPr>
              <p:cNvSpPr/>
              <p:nvPr/>
            </p:nvSpPr>
            <p:spPr>
              <a:xfrm>
                <a:off x="544925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96;p62">
                <a:extLst>
                  <a:ext uri="{FF2B5EF4-FFF2-40B4-BE49-F238E27FC236}">
                    <a16:creationId xmlns:a16="http://schemas.microsoft.com/office/drawing/2014/main" id="{44CD4D82-A316-4915-A35C-D6E8F17501F0}"/>
                  </a:ext>
                </a:extLst>
              </p:cNvPr>
              <p:cNvSpPr/>
              <p:nvPr/>
            </p:nvSpPr>
            <p:spPr>
              <a:xfrm>
                <a:off x="550570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97;p62">
                <a:extLst>
                  <a:ext uri="{FF2B5EF4-FFF2-40B4-BE49-F238E27FC236}">
                    <a16:creationId xmlns:a16="http://schemas.microsoft.com/office/drawing/2014/main" id="{B476C667-1B19-4422-8C7F-53B900B8BF64}"/>
                  </a:ext>
                </a:extLst>
              </p:cNvPr>
              <p:cNvSpPr/>
              <p:nvPr/>
            </p:nvSpPr>
            <p:spPr>
              <a:xfrm>
                <a:off x="55621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98;p62">
                <a:extLst>
                  <a:ext uri="{FF2B5EF4-FFF2-40B4-BE49-F238E27FC236}">
                    <a16:creationId xmlns:a16="http://schemas.microsoft.com/office/drawing/2014/main" id="{CBD208DD-3B72-4FC4-9CEB-5457D081E472}"/>
                  </a:ext>
                </a:extLst>
              </p:cNvPr>
              <p:cNvSpPr/>
              <p:nvPr/>
            </p:nvSpPr>
            <p:spPr>
              <a:xfrm>
                <a:off x="561857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99;p62">
                <a:extLst>
                  <a:ext uri="{FF2B5EF4-FFF2-40B4-BE49-F238E27FC236}">
                    <a16:creationId xmlns:a16="http://schemas.microsoft.com/office/drawing/2014/main" id="{D09D8738-7202-44B6-A367-04D886E94A6A}"/>
                  </a:ext>
                </a:extLst>
              </p:cNvPr>
              <p:cNvSpPr/>
              <p:nvPr/>
            </p:nvSpPr>
            <p:spPr>
              <a:xfrm>
                <a:off x="56750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400;p62">
              <a:extLst>
                <a:ext uri="{FF2B5EF4-FFF2-40B4-BE49-F238E27FC236}">
                  <a16:creationId xmlns:a16="http://schemas.microsoft.com/office/drawing/2014/main" id="{2B7572A3-4A57-43AF-A32B-E00909363EF0}"/>
                </a:ext>
              </a:extLst>
            </p:cNvPr>
            <p:cNvGrpSpPr/>
            <p:nvPr/>
          </p:nvGrpSpPr>
          <p:grpSpPr>
            <a:xfrm>
              <a:off x="1244234" y="4191415"/>
              <a:ext cx="659409" cy="180351"/>
              <a:chOff x="2844450" y="1800275"/>
              <a:chExt cx="225825" cy="61650"/>
            </a:xfrm>
          </p:grpSpPr>
          <p:sp>
            <p:nvSpPr>
              <p:cNvPr id="123" name="Google Shape;1401;p62">
                <a:extLst>
                  <a:ext uri="{FF2B5EF4-FFF2-40B4-BE49-F238E27FC236}">
                    <a16:creationId xmlns:a16="http://schemas.microsoft.com/office/drawing/2014/main" id="{3AD3D00B-63A4-410E-AD56-F3F15A3725A2}"/>
                  </a:ext>
                </a:extLst>
              </p:cNvPr>
              <p:cNvSpPr/>
              <p:nvPr/>
            </p:nvSpPr>
            <p:spPr>
              <a:xfrm>
                <a:off x="2844450" y="1800275"/>
                <a:ext cx="25" cy="61650"/>
              </a:xfrm>
              <a:custGeom>
                <a:avLst/>
                <a:gdLst/>
                <a:ahLst/>
                <a:cxnLst/>
                <a:rect l="l" t="t" r="r" b="b"/>
                <a:pathLst>
                  <a:path w="1" h="2466" fill="none" extrusionOk="0">
                    <a:moveTo>
                      <a:pt x="1" y="1"/>
                    </a:moveTo>
                    <a:lnTo>
                      <a:pt x="1"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02;p62">
                <a:extLst>
                  <a:ext uri="{FF2B5EF4-FFF2-40B4-BE49-F238E27FC236}">
                    <a16:creationId xmlns:a16="http://schemas.microsoft.com/office/drawing/2014/main" id="{D7C14447-2C2D-42E9-A6E5-C462A18E5527}"/>
                  </a:ext>
                </a:extLst>
              </p:cNvPr>
              <p:cNvSpPr/>
              <p:nvPr/>
            </p:nvSpPr>
            <p:spPr>
              <a:xfrm>
                <a:off x="2900900" y="1800275"/>
                <a:ext cx="25" cy="61650"/>
              </a:xfrm>
              <a:custGeom>
                <a:avLst/>
                <a:gdLst/>
                <a:ahLst/>
                <a:cxnLst/>
                <a:rect l="l" t="t" r="r" b="b"/>
                <a:pathLst>
                  <a:path w="1" h="2466" fill="none" extrusionOk="0">
                    <a:moveTo>
                      <a:pt x="1" y="1"/>
                    </a:moveTo>
                    <a:lnTo>
                      <a:pt x="1"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03;p62">
                <a:extLst>
                  <a:ext uri="{FF2B5EF4-FFF2-40B4-BE49-F238E27FC236}">
                    <a16:creationId xmlns:a16="http://schemas.microsoft.com/office/drawing/2014/main" id="{9FB53CE1-72EF-47F9-AFB8-7C0375BD60F1}"/>
                  </a:ext>
                </a:extLst>
              </p:cNvPr>
              <p:cNvSpPr/>
              <p:nvPr/>
            </p:nvSpPr>
            <p:spPr>
              <a:xfrm>
                <a:off x="295735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04;p62">
                <a:extLst>
                  <a:ext uri="{FF2B5EF4-FFF2-40B4-BE49-F238E27FC236}">
                    <a16:creationId xmlns:a16="http://schemas.microsoft.com/office/drawing/2014/main" id="{34702461-B1C8-418F-B664-2240EDC6FE97}"/>
                  </a:ext>
                </a:extLst>
              </p:cNvPr>
              <p:cNvSpPr/>
              <p:nvPr/>
            </p:nvSpPr>
            <p:spPr>
              <a:xfrm>
                <a:off x="301380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05;p62">
                <a:extLst>
                  <a:ext uri="{FF2B5EF4-FFF2-40B4-BE49-F238E27FC236}">
                    <a16:creationId xmlns:a16="http://schemas.microsoft.com/office/drawing/2014/main" id="{D607A8B0-A522-44F8-878E-87AC8A8AA070}"/>
                  </a:ext>
                </a:extLst>
              </p:cNvPr>
              <p:cNvSpPr/>
              <p:nvPr/>
            </p:nvSpPr>
            <p:spPr>
              <a:xfrm>
                <a:off x="307025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376;p62">
            <a:extLst>
              <a:ext uri="{FF2B5EF4-FFF2-40B4-BE49-F238E27FC236}">
                <a16:creationId xmlns:a16="http://schemas.microsoft.com/office/drawing/2014/main" id="{4FD739D7-9CD6-4307-953B-DE6E286C3E28}"/>
              </a:ext>
            </a:extLst>
          </p:cNvPr>
          <p:cNvGrpSpPr/>
          <p:nvPr/>
        </p:nvGrpSpPr>
        <p:grpSpPr>
          <a:xfrm>
            <a:off x="7412294" y="379267"/>
            <a:ext cx="1197332" cy="1030687"/>
            <a:chOff x="810004" y="2800658"/>
            <a:chExt cx="1540957" cy="1571108"/>
          </a:xfrm>
        </p:grpSpPr>
        <p:grpSp>
          <p:nvGrpSpPr>
            <p:cNvPr id="149" name="Google Shape;1377;p62">
              <a:extLst>
                <a:ext uri="{FF2B5EF4-FFF2-40B4-BE49-F238E27FC236}">
                  <a16:creationId xmlns:a16="http://schemas.microsoft.com/office/drawing/2014/main" id="{784AE458-E519-4894-9482-3C6EC3696CF5}"/>
                </a:ext>
              </a:extLst>
            </p:cNvPr>
            <p:cNvGrpSpPr/>
            <p:nvPr/>
          </p:nvGrpSpPr>
          <p:grpSpPr>
            <a:xfrm>
              <a:off x="810004" y="2800658"/>
              <a:ext cx="1540957" cy="280326"/>
              <a:chOff x="1480425" y="3808000"/>
              <a:chExt cx="527725" cy="95825"/>
            </a:xfrm>
          </p:grpSpPr>
          <p:sp>
            <p:nvSpPr>
              <p:cNvPr id="171" name="Google Shape;1378;p62">
                <a:extLst>
                  <a:ext uri="{FF2B5EF4-FFF2-40B4-BE49-F238E27FC236}">
                    <a16:creationId xmlns:a16="http://schemas.microsoft.com/office/drawing/2014/main" id="{6BBDDD33-479D-4F53-B220-FB1C08B5AE4B}"/>
                  </a:ext>
                </a:extLst>
              </p:cNvPr>
              <p:cNvSpPr/>
              <p:nvPr/>
            </p:nvSpPr>
            <p:spPr>
              <a:xfrm>
                <a:off x="1480425"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79;p62">
                <a:extLst>
                  <a:ext uri="{FF2B5EF4-FFF2-40B4-BE49-F238E27FC236}">
                    <a16:creationId xmlns:a16="http://schemas.microsoft.com/office/drawing/2014/main" id="{EDEE33B1-A854-4385-A9F9-F1663DCB5B9C}"/>
                  </a:ext>
                </a:extLst>
              </p:cNvPr>
              <p:cNvSpPr/>
              <p:nvPr/>
            </p:nvSpPr>
            <p:spPr>
              <a:xfrm>
                <a:off x="1567950"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80;p62">
                <a:extLst>
                  <a:ext uri="{FF2B5EF4-FFF2-40B4-BE49-F238E27FC236}">
                    <a16:creationId xmlns:a16="http://schemas.microsoft.com/office/drawing/2014/main" id="{E6AD1954-3604-4878-B131-CA65C9CFD233}"/>
                  </a:ext>
                </a:extLst>
              </p:cNvPr>
              <p:cNvSpPr/>
              <p:nvPr/>
            </p:nvSpPr>
            <p:spPr>
              <a:xfrm>
                <a:off x="1656000"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81;p62">
                <a:extLst>
                  <a:ext uri="{FF2B5EF4-FFF2-40B4-BE49-F238E27FC236}">
                    <a16:creationId xmlns:a16="http://schemas.microsoft.com/office/drawing/2014/main" id="{F63CB4B5-47D8-4963-8E9B-FCA2E44B03CD}"/>
                  </a:ext>
                </a:extLst>
              </p:cNvPr>
              <p:cNvSpPr/>
              <p:nvPr/>
            </p:nvSpPr>
            <p:spPr>
              <a:xfrm>
                <a:off x="1744025"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82;p62">
                <a:extLst>
                  <a:ext uri="{FF2B5EF4-FFF2-40B4-BE49-F238E27FC236}">
                    <a16:creationId xmlns:a16="http://schemas.microsoft.com/office/drawing/2014/main" id="{556101E6-197F-4407-B20B-BF5F993F2829}"/>
                  </a:ext>
                </a:extLst>
              </p:cNvPr>
              <p:cNvSpPr/>
              <p:nvPr/>
            </p:nvSpPr>
            <p:spPr>
              <a:xfrm>
                <a:off x="1832050"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83;p62">
                <a:extLst>
                  <a:ext uri="{FF2B5EF4-FFF2-40B4-BE49-F238E27FC236}">
                    <a16:creationId xmlns:a16="http://schemas.microsoft.com/office/drawing/2014/main" id="{19C22E62-F82D-47B0-B556-C4E56972727B}"/>
                  </a:ext>
                </a:extLst>
              </p:cNvPr>
              <p:cNvSpPr/>
              <p:nvPr/>
            </p:nvSpPr>
            <p:spPr>
              <a:xfrm>
                <a:off x="1920100"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84;p62">
                <a:extLst>
                  <a:ext uri="{FF2B5EF4-FFF2-40B4-BE49-F238E27FC236}">
                    <a16:creationId xmlns:a16="http://schemas.microsoft.com/office/drawing/2014/main" id="{2A91A003-B6E0-44CF-9B18-4990F9E7B0E9}"/>
                  </a:ext>
                </a:extLst>
              </p:cNvPr>
              <p:cNvSpPr/>
              <p:nvPr/>
            </p:nvSpPr>
            <p:spPr>
              <a:xfrm>
                <a:off x="2008125"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385;p62">
              <a:extLst>
                <a:ext uri="{FF2B5EF4-FFF2-40B4-BE49-F238E27FC236}">
                  <a16:creationId xmlns:a16="http://schemas.microsoft.com/office/drawing/2014/main" id="{125AA151-4784-4DCA-BA18-204F673CFB3E}"/>
                </a:ext>
              </a:extLst>
            </p:cNvPr>
            <p:cNvGrpSpPr/>
            <p:nvPr/>
          </p:nvGrpSpPr>
          <p:grpSpPr>
            <a:xfrm>
              <a:off x="1244234" y="3761154"/>
              <a:ext cx="659409" cy="180351"/>
              <a:chOff x="2844450" y="1800275"/>
              <a:chExt cx="225825" cy="61650"/>
            </a:xfrm>
          </p:grpSpPr>
          <p:sp>
            <p:nvSpPr>
              <p:cNvPr id="166" name="Google Shape;1386;p62">
                <a:extLst>
                  <a:ext uri="{FF2B5EF4-FFF2-40B4-BE49-F238E27FC236}">
                    <a16:creationId xmlns:a16="http://schemas.microsoft.com/office/drawing/2014/main" id="{C47E0D8D-7E5D-4C04-9F03-73D9948B18A4}"/>
                  </a:ext>
                </a:extLst>
              </p:cNvPr>
              <p:cNvSpPr/>
              <p:nvPr/>
            </p:nvSpPr>
            <p:spPr>
              <a:xfrm>
                <a:off x="2844450" y="1800275"/>
                <a:ext cx="25" cy="61650"/>
              </a:xfrm>
              <a:custGeom>
                <a:avLst/>
                <a:gdLst/>
                <a:ahLst/>
                <a:cxnLst/>
                <a:rect l="l" t="t" r="r" b="b"/>
                <a:pathLst>
                  <a:path w="1" h="2466" fill="none" extrusionOk="0">
                    <a:moveTo>
                      <a:pt x="1" y="1"/>
                    </a:moveTo>
                    <a:lnTo>
                      <a:pt x="1"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87;p62">
                <a:extLst>
                  <a:ext uri="{FF2B5EF4-FFF2-40B4-BE49-F238E27FC236}">
                    <a16:creationId xmlns:a16="http://schemas.microsoft.com/office/drawing/2014/main" id="{5F928648-60D5-480F-BB5D-FD60B36C9FA2}"/>
                  </a:ext>
                </a:extLst>
              </p:cNvPr>
              <p:cNvSpPr/>
              <p:nvPr/>
            </p:nvSpPr>
            <p:spPr>
              <a:xfrm>
                <a:off x="2900900" y="1800275"/>
                <a:ext cx="25" cy="61650"/>
              </a:xfrm>
              <a:custGeom>
                <a:avLst/>
                <a:gdLst/>
                <a:ahLst/>
                <a:cxnLst/>
                <a:rect l="l" t="t" r="r" b="b"/>
                <a:pathLst>
                  <a:path w="1" h="2466" fill="none" extrusionOk="0">
                    <a:moveTo>
                      <a:pt x="1" y="1"/>
                    </a:moveTo>
                    <a:lnTo>
                      <a:pt x="1"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88;p62">
                <a:extLst>
                  <a:ext uri="{FF2B5EF4-FFF2-40B4-BE49-F238E27FC236}">
                    <a16:creationId xmlns:a16="http://schemas.microsoft.com/office/drawing/2014/main" id="{7DBB668F-9DE7-40A7-9F0B-EE00693CA861}"/>
                  </a:ext>
                </a:extLst>
              </p:cNvPr>
              <p:cNvSpPr/>
              <p:nvPr/>
            </p:nvSpPr>
            <p:spPr>
              <a:xfrm>
                <a:off x="295735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89;p62">
                <a:extLst>
                  <a:ext uri="{FF2B5EF4-FFF2-40B4-BE49-F238E27FC236}">
                    <a16:creationId xmlns:a16="http://schemas.microsoft.com/office/drawing/2014/main" id="{E852FCF3-1203-4BC3-93DD-D8B29939AA12}"/>
                  </a:ext>
                </a:extLst>
              </p:cNvPr>
              <p:cNvSpPr/>
              <p:nvPr/>
            </p:nvSpPr>
            <p:spPr>
              <a:xfrm>
                <a:off x="301380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90;p62">
                <a:extLst>
                  <a:ext uri="{FF2B5EF4-FFF2-40B4-BE49-F238E27FC236}">
                    <a16:creationId xmlns:a16="http://schemas.microsoft.com/office/drawing/2014/main" id="{D76E6A2E-9D8D-42EB-A9C6-FF606B011EE2}"/>
                  </a:ext>
                </a:extLst>
              </p:cNvPr>
              <p:cNvSpPr/>
              <p:nvPr/>
            </p:nvSpPr>
            <p:spPr>
              <a:xfrm>
                <a:off x="307025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391;p62">
              <a:extLst>
                <a:ext uri="{FF2B5EF4-FFF2-40B4-BE49-F238E27FC236}">
                  <a16:creationId xmlns:a16="http://schemas.microsoft.com/office/drawing/2014/main" id="{F4FA960A-E626-42F3-ADEA-5159E8278C66}"/>
                </a:ext>
              </a:extLst>
            </p:cNvPr>
            <p:cNvGrpSpPr/>
            <p:nvPr/>
          </p:nvGrpSpPr>
          <p:grpSpPr>
            <a:xfrm>
              <a:off x="982670" y="3330894"/>
              <a:ext cx="1155298" cy="180351"/>
              <a:chOff x="5279400" y="3903800"/>
              <a:chExt cx="395650" cy="61650"/>
            </a:xfrm>
          </p:grpSpPr>
          <p:sp>
            <p:nvSpPr>
              <p:cNvPr id="158" name="Google Shape;1392;p62">
                <a:extLst>
                  <a:ext uri="{FF2B5EF4-FFF2-40B4-BE49-F238E27FC236}">
                    <a16:creationId xmlns:a16="http://schemas.microsoft.com/office/drawing/2014/main" id="{93896AB4-7FA3-44EC-A737-8E336446017E}"/>
                  </a:ext>
                </a:extLst>
              </p:cNvPr>
              <p:cNvSpPr/>
              <p:nvPr/>
            </p:nvSpPr>
            <p:spPr>
              <a:xfrm>
                <a:off x="527940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93;p62">
                <a:extLst>
                  <a:ext uri="{FF2B5EF4-FFF2-40B4-BE49-F238E27FC236}">
                    <a16:creationId xmlns:a16="http://schemas.microsoft.com/office/drawing/2014/main" id="{01105ACF-A94C-4CAF-BB7C-D668D2E87B03}"/>
                  </a:ext>
                </a:extLst>
              </p:cNvPr>
              <p:cNvSpPr/>
              <p:nvPr/>
            </p:nvSpPr>
            <p:spPr>
              <a:xfrm>
                <a:off x="53358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94;p62">
                <a:extLst>
                  <a:ext uri="{FF2B5EF4-FFF2-40B4-BE49-F238E27FC236}">
                    <a16:creationId xmlns:a16="http://schemas.microsoft.com/office/drawing/2014/main" id="{5874CDDF-F660-48A3-955B-DFEC7D4A783A}"/>
                  </a:ext>
                </a:extLst>
              </p:cNvPr>
              <p:cNvSpPr/>
              <p:nvPr/>
            </p:nvSpPr>
            <p:spPr>
              <a:xfrm>
                <a:off x="539227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95;p62">
                <a:extLst>
                  <a:ext uri="{FF2B5EF4-FFF2-40B4-BE49-F238E27FC236}">
                    <a16:creationId xmlns:a16="http://schemas.microsoft.com/office/drawing/2014/main" id="{01AAE7F6-40F7-42C8-8F20-D8C3EE9B73A4}"/>
                  </a:ext>
                </a:extLst>
              </p:cNvPr>
              <p:cNvSpPr/>
              <p:nvPr/>
            </p:nvSpPr>
            <p:spPr>
              <a:xfrm>
                <a:off x="544925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96;p62">
                <a:extLst>
                  <a:ext uri="{FF2B5EF4-FFF2-40B4-BE49-F238E27FC236}">
                    <a16:creationId xmlns:a16="http://schemas.microsoft.com/office/drawing/2014/main" id="{006B0F8E-D761-46C2-9E58-35CBA021DAD1}"/>
                  </a:ext>
                </a:extLst>
              </p:cNvPr>
              <p:cNvSpPr/>
              <p:nvPr/>
            </p:nvSpPr>
            <p:spPr>
              <a:xfrm>
                <a:off x="550570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97;p62">
                <a:extLst>
                  <a:ext uri="{FF2B5EF4-FFF2-40B4-BE49-F238E27FC236}">
                    <a16:creationId xmlns:a16="http://schemas.microsoft.com/office/drawing/2014/main" id="{E1EB0F0F-0E22-48A9-876B-2F2E2F9D38F7}"/>
                  </a:ext>
                </a:extLst>
              </p:cNvPr>
              <p:cNvSpPr/>
              <p:nvPr/>
            </p:nvSpPr>
            <p:spPr>
              <a:xfrm>
                <a:off x="55621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98;p62">
                <a:extLst>
                  <a:ext uri="{FF2B5EF4-FFF2-40B4-BE49-F238E27FC236}">
                    <a16:creationId xmlns:a16="http://schemas.microsoft.com/office/drawing/2014/main" id="{EF63A8F9-CBFE-4326-95D6-DF1987749F04}"/>
                  </a:ext>
                </a:extLst>
              </p:cNvPr>
              <p:cNvSpPr/>
              <p:nvPr/>
            </p:nvSpPr>
            <p:spPr>
              <a:xfrm>
                <a:off x="561857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99;p62">
                <a:extLst>
                  <a:ext uri="{FF2B5EF4-FFF2-40B4-BE49-F238E27FC236}">
                    <a16:creationId xmlns:a16="http://schemas.microsoft.com/office/drawing/2014/main" id="{D03F482F-A323-450D-BEA8-47CC4575D65F}"/>
                  </a:ext>
                </a:extLst>
              </p:cNvPr>
              <p:cNvSpPr/>
              <p:nvPr/>
            </p:nvSpPr>
            <p:spPr>
              <a:xfrm>
                <a:off x="56750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400;p62">
              <a:extLst>
                <a:ext uri="{FF2B5EF4-FFF2-40B4-BE49-F238E27FC236}">
                  <a16:creationId xmlns:a16="http://schemas.microsoft.com/office/drawing/2014/main" id="{80A43CCA-6D8C-49E2-8640-849576570FD7}"/>
                </a:ext>
              </a:extLst>
            </p:cNvPr>
            <p:cNvGrpSpPr/>
            <p:nvPr/>
          </p:nvGrpSpPr>
          <p:grpSpPr>
            <a:xfrm>
              <a:off x="1244234" y="4191415"/>
              <a:ext cx="659409" cy="180351"/>
              <a:chOff x="2844450" y="1800275"/>
              <a:chExt cx="225825" cy="61650"/>
            </a:xfrm>
          </p:grpSpPr>
          <p:sp>
            <p:nvSpPr>
              <p:cNvPr id="153" name="Google Shape;1401;p62">
                <a:extLst>
                  <a:ext uri="{FF2B5EF4-FFF2-40B4-BE49-F238E27FC236}">
                    <a16:creationId xmlns:a16="http://schemas.microsoft.com/office/drawing/2014/main" id="{1D90BCBE-0911-427E-9B6D-63977BE9F718}"/>
                  </a:ext>
                </a:extLst>
              </p:cNvPr>
              <p:cNvSpPr/>
              <p:nvPr/>
            </p:nvSpPr>
            <p:spPr>
              <a:xfrm>
                <a:off x="2844450" y="1800275"/>
                <a:ext cx="25" cy="61650"/>
              </a:xfrm>
              <a:custGeom>
                <a:avLst/>
                <a:gdLst/>
                <a:ahLst/>
                <a:cxnLst/>
                <a:rect l="l" t="t" r="r" b="b"/>
                <a:pathLst>
                  <a:path w="1" h="2466" fill="none" extrusionOk="0">
                    <a:moveTo>
                      <a:pt x="1" y="1"/>
                    </a:moveTo>
                    <a:lnTo>
                      <a:pt x="1"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02;p62">
                <a:extLst>
                  <a:ext uri="{FF2B5EF4-FFF2-40B4-BE49-F238E27FC236}">
                    <a16:creationId xmlns:a16="http://schemas.microsoft.com/office/drawing/2014/main" id="{B531AAE6-89E1-4DA7-B21D-8D000DF7C428}"/>
                  </a:ext>
                </a:extLst>
              </p:cNvPr>
              <p:cNvSpPr/>
              <p:nvPr/>
            </p:nvSpPr>
            <p:spPr>
              <a:xfrm>
                <a:off x="2900900" y="1800275"/>
                <a:ext cx="25" cy="61650"/>
              </a:xfrm>
              <a:custGeom>
                <a:avLst/>
                <a:gdLst/>
                <a:ahLst/>
                <a:cxnLst/>
                <a:rect l="l" t="t" r="r" b="b"/>
                <a:pathLst>
                  <a:path w="1" h="2466" fill="none" extrusionOk="0">
                    <a:moveTo>
                      <a:pt x="1" y="1"/>
                    </a:moveTo>
                    <a:lnTo>
                      <a:pt x="1"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03;p62">
                <a:extLst>
                  <a:ext uri="{FF2B5EF4-FFF2-40B4-BE49-F238E27FC236}">
                    <a16:creationId xmlns:a16="http://schemas.microsoft.com/office/drawing/2014/main" id="{A8A7B846-E04A-41A1-9FF7-167861FFDD4E}"/>
                  </a:ext>
                </a:extLst>
              </p:cNvPr>
              <p:cNvSpPr/>
              <p:nvPr/>
            </p:nvSpPr>
            <p:spPr>
              <a:xfrm>
                <a:off x="295735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04;p62">
                <a:extLst>
                  <a:ext uri="{FF2B5EF4-FFF2-40B4-BE49-F238E27FC236}">
                    <a16:creationId xmlns:a16="http://schemas.microsoft.com/office/drawing/2014/main" id="{4BFB3373-68EC-45E9-BD6A-4EE3A1D537F8}"/>
                  </a:ext>
                </a:extLst>
              </p:cNvPr>
              <p:cNvSpPr/>
              <p:nvPr/>
            </p:nvSpPr>
            <p:spPr>
              <a:xfrm>
                <a:off x="301380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05;p62">
                <a:extLst>
                  <a:ext uri="{FF2B5EF4-FFF2-40B4-BE49-F238E27FC236}">
                    <a16:creationId xmlns:a16="http://schemas.microsoft.com/office/drawing/2014/main" id="{B2249DA9-E871-43F5-A0A4-BAE2D35CB9D8}"/>
                  </a:ext>
                </a:extLst>
              </p:cNvPr>
              <p:cNvSpPr/>
              <p:nvPr/>
            </p:nvSpPr>
            <p:spPr>
              <a:xfrm>
                <a:off x="307025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699555" y="769643"/>
            <a:ext cx="30954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ONE PERSON</a:t>
            </a:r>
            <a:endParaRPr/>
          </a:p>
        </p:txBody>
      </p:sp>
      <mc:AlternateContent xmlns:mc="http://schemas.openxmlformats.org/markup-compatibility/2006">
        <mc:Choice xmlns:a14="http://schemas.microsoft.com/office/drawing/2010/main" Requires="a14">
          <p:sp>
            <p:nvSpPr>
              <p:cNvPr id="463" name="Google Shape;463;p41"/>
              <p:cNvSpPr txBox="1">
                <a:spLocks noGrp="1"/>
              </p:cNvSpPr>
              <p:nvPr>
                <p:ph type="subTitle" idx="3"/>
              </p:nvPr>
            </p:nvSpPr>
            <p:spPr>
              <a:xfrm>
                <a:off x="375520" y="1786428"/>
                <a:ext cx="3743469" cy="2765252"/>
              </a:xfrm>
              <a:prstGeom prst="rect">
                <a:avLst/>
              </a:prstGeom>
            </p:spPr>
            <p:txBody>
              <a:bodyPr spcFirstLastPara="1" wrap="square" lIns="91425" tIns="91425" rIns="91425" bIns="91425" anchor="ctr" anchorCtr="0">
                <a:noAutofit/>
              </a:bodyPr>
              <a:lstStyle/>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Initially, the person is in the lower left part of the room: </a:t>
                </a:r>
                <a14:m>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𝑞</m:t>
                        </m:r>
                      </m:e>
                      <m:sub>
                        <m:r>
                          <a:rPr lang="it-IT" b="0" i="1" smtClean="0">
                            <a:latin typeface="Cambria Math" panose="02040503050406030204" pitchFamily="18" charset="0"/>
                          </a:rPr>
                          <m:t>𝑖</m:t>
                        </m:r>
                      </m:sub>
                    </m:sSub>
                    <m:r>
                      <a:rPr lang="it-IT" i="1">
                        <a:latin typeface="Cambria Math" panose="02040503050406030204" pitchFamily="18" charset="0"/>
                      </a:rPr>
                      <m:t>=</m:t>
                    </m:r>
                    <m:d>
                      <m:dPr>
                        <m:begChr m:val="["/>
                        <m:endChr m:val="]"/>
                        <m:ctrlPr>
                          <a:rPr lang="it-IT" i="1">
                            <a:latin typeface="Cambria Math" panose="02040503050406030204" pitchFamily="18" charset="0"/>
                          </a:rPr>
                        </m:ctrlPr>
                      </m:dPr>
                      <m:e>
                        <m:m>
                          <m:mPr>
                            <m:mcs>
                              <m:mc>
                                <m:mcPr>
                                  <m:count m:val="3"/>
                                  <m:mcJc m:val="center"/>
                                </m:mcPr>
                              </m:mc>
                            </m:mcs>
                            <m:ctrlPr>
                              <a:rPr lang="it-IT" i="1">
                                <a:latin typeface="Cambria Math" panose="02040503050406030204" pitchFamily="18" charset="0"/>
                              </a:rPr>
                            </m:ctrlPr>
                          </m:mPr>
                          <m:mr>
                            <m:e>
                              <m:r>
                                <m:rPr>
                                  <m:brk m:alnAt="7"/>
                                </m:rPr>
                                <a:rPr lang="it-IT" i="1">
                                  <a:latin typeface="Cambria Math" panose="02040503050406030204" pitchFamily="18" charset="0"/>
                                </a:rPr>
                                <m:t>1</m:t>
                              </m:r>
                            </m:e>
                            <m:e>
                              <m:r>
                                <a:rPr lang="it-IT" i="1">
                                  <a:latin typeface="Cambria Math" panose="02040503050406030204" pitchFamily="18" charset="0"/>
                                </a:rPr>
                                <m:t>1</m:t>
                              </m:r>
                            </m:e>
                            <m:e>
                              <m:r>
                                <a:rPr lang="it-IT" i="1">
                                  <a:latin typeface="Cambria Math" panose="02040503050406030204" pitchFamily="18" charset="0"/>
                                </a:rPr>
                                <m:t>𝜋</m:t>
                              </m:r>
                              <m:r>
                                <a:rPr lang="it-IT" i="1">
                                  <a:latin typeface="Cambria Math" panose="02040503050406030204" pitchFamily="18" charset="0"/>
                                </a:rPr>
                                <m:t>/3</m:t>
                              </m:r>
                            </m:e>
                          </m:mr>
                        </m:m>
                      </m:e>
                    </m:d>
                  </m:oMath>
                </a14:m>
                <a:r>
                  <a:rPr lang="en-US">
                    <a:latin typeface="Roboto" panose="02000000000000000000" pitchFamily="2" charset="0"/>
                    <a:ea typeface="Roboto" panose="02000000000000000000" pitchFamily="2" charset="0"/>
                  </a:rPr>
                  <a:t>.</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The only obstacles in the computation of the </a:t>
                </a:r>
                <a:r>
                  <a:rPr lang="en-US" b="1">
                    <a:solidFill>
                      <a:srgbClr val="5ED2F1"/>
                    </a:solidFill>
                    <a:latin typeface="Roboto" panose="02000000000000000000" pitchFamily="2" charset="0"/>
                    <a:ea typeface="Roboto" panose="02000000000000000000" pitchFamily="2" charset="0"/>
                  </a:rPr>
                  <a:t>Artificial Potential Field</a:t>
                </a:r>
                <a:r>
                  <a:rPr lang="en-US">
                    <a:latin typeface="Roboto" panose="02000000000000000000" pitchFamily="2" charset="0"/>
                    <a:ea typeface="Roboto" panose="02000000000000000000" pitchFamily="2" charset="0"/>
                  </a:rPr>
                  <a:t> are the walls.</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We expect the person to be moved towards the center of the room in order to be equidistant from all the walls. Then, the control input will be such that he will keep that position.</a:t>
                </a:r>
              </a:p>
            </p:txBody>
          </p:sp>
        </mc:Choice>
        <mc:Fallback>
          <p:sp>
            <p:nvSpPr>
              <p:cNvPr id="463" name="Google Shape;463;p41"/>
              <p:cNvSpPr txBox="1">
                <a:spLocks noGrp="1" noRot="1" noChangeAspect="1" noMove="1" noResize="1" noEditPoints="1" noAdjustHandles="1" noChangeArrowheads="1" noChangeShapeType="1" noTextEdit="1"/>
              </p:cNvSpPr>
              <p:nvPr>
                <p:ph type="subTitle" idx="3"/>
              </p:nvPr>
            </p:nvSpPr>
            <p:spPr>
              <a:xfrm>
                <a:off x="375520" y="1786428"/>
                <a:ext cx="3743469" cy="2765252"/>
              </a:xfrm>
              <a:prstGeom prst="rect">
                <a:avLst/>
              </a:prstGeom>
              <a:blipFill>
                <a:blip r:embed="rId5"/>
                <a:stretch>
                  <a:fillRect r="-338"/>
                </a:stretch>
              </a:blipFill>
            </p:spPr>
            <p:txBody>
              <a:bodyPr/>
              <a:lstStyle/>
              <a:p>
                <a:r>
                  <a:rPr lang="it-IT">
                    <a:noFill/>
                  </a:rPr>
                  <a:t> </a:t>
                </a:r>
              </a:p>
            </p:txBody>
          </p:sp>
        </mc:Fallback>
      </mc:AlternateContent>
      <p:grpSp>
        <p:nvGrpSpPr>
          <p:cNvPr id="464" name="Google Shape;464;p41"/>
          <p:cNvGrpSpPr/>
          <p:nvPr/>
        </p:nvGrpSpPr>
        <p:grpSpPr>
          <a:xfrm>
            <a:off x="1098020" y="1464443"/>
            <a:ext cx="2298469" cy="165380"/>
            <a:chOff x="5660366" y="2837629"/>
            <a:chExt cx="2298469" cy="165380"/>
          </a:xfrm>
        </p:grpSpPr>
        <p:grpSp>
          <p:nvGrpSpPr>
            <p:cNvPr id="465" name="Google Shape;465;p41"/>
            <p:cNvGrpSpPr/>
            <p:nvPr/>
          </p:nvGrpSpPr>
          <p:grpSpPr>
            <a:xfrm>
              <a:off x="7029196" y="2837629"/>
              <a:ext cx="929639" cy="165380"/>
              <a:chOff x="3408885" y="2908779"/>
              <a:chExt cx="929639"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myVideo.mp4" descr="myVideo.mp4">
            <a:hlinkClick r:id="" action="ppaction://media"/>
            <a:extLst>
              <a:ext uri="{FF2B5EF4-FFF2-40B4-BE49-F238E27FC236}">
                <a16:creationId xmlns:a16="http://schemas.microsoft.com/office/drawing/2014/main" id="{7AA7418E-EC13-C746-883E-8F8AA67A3DF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80403" y="643665"/>
            <a:ext cx="3888077" cy="3627230"/>
          </a:xfrm>
          <a:prstGeom prst="rect">
            <a:avLst/>
          </a:prstGeom>
          <a:ln>
            <a:noFill/>
          </a:ln>
          <a:effectLst>
            <a:softEdge rad="112500"/>
          </a:effectLst>
        </p:spPr>
      </p:pic>
    </p:spTree>
    <p:extLst>
      <p:ext uri="{BB962C8B-B14F-4D97-AF65-F5344CB8AC3E}">
        <p14:creationId xmlns:p14="http://schemas.microsoft.com/office/powerpoint/2010/main" val="34866965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3" name="Google Shape;313;p35"/>
          <p:cNvSpPr/>
          <p:nvPr/>
        </p:nvSpPr>
        <p:spPr>
          <a:xfrm>
            <a:off x="1072839" y="56416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072839" y="4292161"/>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2848624" y="4529525"/>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5"/>
          <p:cNvGrpSpPr/>
          <p:nvPr/>
        </p:nvGrpSpPr>
        <p:grpSpPr>
          <a:xfrm>
            <a:off x="2848624" y="468729"/>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magine 8">
            <a:extLst>
              <a:ext uri="{FF2B5EF4-FFF2-40B4-BE49-F238E27FC236}">
                <a16:creationId xmlns:a16="http://schemas.microsoft.com/office/drawing/2014/main" id="{C01D6D04-9312-AF40-AE1E-1D063D0D507A}"/>
              </a:ext>
            </a:extLst>
          </p:cNvPr>
          <p:cNvPicPr>
            <a:picLocks noChangeAspect="1"/>
          </p:cNvPicPr>
          <p:nvPr/>
        </p:nvPicPr>
        <p:blipFill>
          <a:blip r:embed="rId3"/>
          <a:srcRect/>
          <a:stretch/>
        </p:blipFill>
        <p:spPr>
          <a:xfrm>
            <a:off x="453048" y="1724369"/>
            <a:ext cx="2587604" cy="2050756"/>
          </a:xfrm>
          <a:prstGeom prst="rect">
            <a:avLst/>
          </a:prstGeom>
        </p:spPr>
      </p:pic>
      <p:pic>
        <p:nvPicPr>
          <p:cNvPr id="11" name="Immagine 10">
            <a:extLst>
              <a:ext uri="{FF2B5EF4-FFF2-40B4-BE49-F238E27FC236}">
                <a16:creationId xmlns:a16="http://schemas.microsoft.com/office/drawing/2014/main" id="{6B917002-8BCC-0B44-B96E-15874B26AE5A}"/>
              </a:ext>
            </a:extLst>
          </p:cNvPr>
          <p:cNvPicPr>
            <a:picLocks noChangeAspect="1"/>
          </p:cNvPicPr>
          <p:nvPr/>
        </p:nvPicPr>
        <p:blipFill>
          <a:blip r:embed="rId4"/>
          <a:srcRect/>
          <a:stretch/>
        </p:blipFill>
        <p:spPr>
          <a:xfrm>
            <a:off x="6065318" y="1723747"/>
            <a:ext cx="2610659" cy="2052000"/>
          </a:xfrm>
          <a:prstGeom prst="rect">
            <a:avLst/>
          </a:prstGeom>
        </p:spPr>
      </p:pic>
      <p:pic>
        <p:nvPicPr>
          <p:cNvPr id="13" name="Immagine 12">
            <a:extLst>
              <a:ext uri="{FF2B5EF4-FFF2-40B4-BE49-F238E27FC236}">
                <a16:creationId xmlns:a16="http://schemas.microsoft.com/office/drawing/2014/main" id="{40B7B113-9C4E-0445-8147-91D0AD08E9F8}"/>
              </a:ext>
            </a:extLst>
          </p:cNvPr>
          <p:cNvPicPr>
            <a:picLocks noChangeAspect="1"/>
          </p:cNvPicPr>
          <p:nvPr/>
        </p:nvPicPr>
        <p:blipFill>
          <a:blip r:embed="rId5"/>
          <a:srcRect/>
          <a:stretch/>
        </p:blipFill>
        <p:spPr>
          <a:xfrm>
            <a:off x="3196809" y="1723747"/>
            <a:ext cx="2684237" cy="2052000"/>
          </a:xfrm>
          <a:prstGeom prst="rect">
            <a:avLst/>
          </a:prstGeom>
        </p:spPr>
      </p:pic>
      <p:sp>
        <p:nvSpPr>
          <p:cNvPr id="41" name="Google Shape;622;p45">
            <a:extLst>
              <a:ext uri="{FF2B5EF4-FFF2-40B4-BE49-F238E27FC236}">
                <a16:creationId xmlns:a16="http://schemas.microsoft.com/office/drawing/2014/main" id="{32E77BCA-5F39-214B-B1A6-FC533C887FB9}"/>
              </a:ext>
            </a:extLst>
          </p:cNvPr>
          <p:cNvSpPr txBox="1">
            <a:spLocks noGrp="1"/>
          </p:cNvSpPr>
          <p:nvPr>
            <p:ph type="subTitle" idx="1"/>
          </p:nvPr>
        </p:nvSpPr>
        <p:spPr>
          <a:xfrm>
            <a:off x="3390710" y="1201006"/>
            <a:ext cx="2299132" cy="364800"/>
          </a:xfrm>
          <a:prstGeom prst="rect">
            <a:avLst/>
          </a:prstGeom>
        </p:spPr>
        <p:txBody>
          <a:bodyPr spcFirstLastPara="1" wrap="square" lIns="91425" tIns="91425" rIns="91425" bIns="91425" anchor="t" anchorCtr="0">
            <a:noAutofit/>
          </a:bodyPr>
          <a:lstStyle/>
          <a:p>
            <a:pPr marL="0" lvl="0" indent="0">
              <a:spcAft>
                <a:spcPts val="1600"/>
              </a:spcAft>
            </a:pPr>
            <a:r>
              <a:rPr lang="en-US" sz="1600" b="1">
                <a:solidFill>
                  <a:schemeClr val="accent5">
                    <a:lumMod val="60000"/>
                    <a:lumOff val="40000"/>
                  </a:schemeClr>
                </a:solidFill>
                <a:latin typeface="Amasis MT Pro Black" panose="02040A04050005020304" pitchFamily="18" charset="0"/>
              </a:rPr>
              <a:t>STATE VARIABLES</a:t>
            </a:r>
          </a:p>
        </p:txBody>
      </p:sp>
      <p:sp>
        <p:nvSpPr>
          <p:cNvPr id="42" name="Google Shape;622;p45">
            <a:extLst>
              <a:ext uri="{FF2B5EF4-FFF2-40B4-BE49-F238E27FC236}">
                <a16:creationId xmlns:a16="http://schemas.microsoft.com/office/drawing/2014/main" id="{FADD0C68-55F1-A94F-9039-1EFF60962BBC}"/>
              </a:ext>
            </a:extLst>
          </p:cNvPr>
          <p:cNvSpPr txBox="1">
            <a:spLocks/>
          </p:cNvSpPr>
          <p:nvPr/>
        </p:nvSpPr>
        <p:spPr>
          <a:xfrm>
            <a:off x="482327" y="1201006"/>
            <a:ext cx="2529045"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sz="1600" b="1">
                <a:solidFill>
                  <a:schemeClr val="accent5">
                    <a:lumMod val="60000"/>
                    <a:lumOff val="40000"/>
                  </a:schemeClr>
                </a:solidFill>
                <a:latin typeface="Amasis MT Pro Black" panose="02040A04050005020304" pitchFamily="18" charset="0"/>
              </a:rPr>
              <a:t>CONTROL VARIABLE</a:t>
            </a:r>
          </a:p>
        </p:txBody>
      </p:sp>
      <p:sp>
        <p:nvSpPr>
          <p:cNvPr id="43" name="Google Shape;622;p45">
            <a:extLst>
              <a:ext uri="{FF2B5EF4-FFF2-40B4-BE49-F238E27FC236}">
                <a16:creationId xmlns:a16="http://schemas.microsoft.com/office/drawing/2014/main" id="{46B3EB56-A7DB-7440-B783-C3C9E781EFE4}"/>
              </a:ext>
            </a:extLst>
          </p:cNvPr>
          <p:cNvSpPr txBox="1">
            <a:spLocks/>
          </p:cNvSpPr>
          <p:nvPr/>
        </p:nvSpPr>
        <p:spPr>
          <a:xfrm>
            <a:off x="5898029" y="1203132"/>
            <a:ext cx="2945235"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sz="1600" b="1">
                <a:solidFill>
                  <a:schemeClr val="accent5">
                    <a:lumMod val="60000"/>
                    <a:lumOff val="40000"/>
                  </a:schemeClr>
                </a:solidFill>
                <a:latin typeface="Amasis MT Pro Black" panose="02040A04050005020304" pitchFamily="18" charset="0"/>
              </a:rPr>
              <a:t>INTENTIONAL VELOCITY</a:t>
            </a:r>
          </a:p>
        </p:txBody>
      </p:sp>
    </p:spTree>
    <p:extLst>
      <p:ext uri="{BB962C8B-B14F-4D97-AF65-F5344CB8AC3E}">
        <p14:creationId xmlns:p14="http://schemas.microsoft.com/office/powerpoint/2010/main" val="378069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3" name="Google Shape;313;p35"/>
          <p:cNvSpPr/>
          <p:nvPr/>
        </p:nvSpPr>
        <p:spPr>
          <a:xfrm>
            <a:off x="1072839" y="56416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072839" y="4292161"/>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2848624" y="4529525"/>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5"/>
          <p:cNvGrpSpPr/>
          <p:nvPr/>
        </p:nvGrpSpPr>
        <p:grpSpPr>
          <a:xfrm>
            <a:off x="2848624" y="468729"/>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Immagine 10">
            <a:extLst>
              <a:ext uri="{FF2B5EF4-FFF2-40B4-BE49-F238E27FC236}">
                <a16:creationId xmlns:a16="http://schemas.microsoft.com/office/drawing/2014/main" id="{6B917002-8BCC-0B44-B96E-15874B26AE5A}"/>
              </a:ext>
            </a:extLst>
          </p:cNvPr>
          <p:cNvPicPr>
            <a:picLocks noChangeAspect="1"/>
          </p:cNvPicPr>
          <p:nvPr/>
        </p:nvPicPr>
        <p:blipFill>
          <a:blip r:embed="rId3"/>
          <a:srcRect/>
          <a:stretch/>
        </p:blipFill>
        <p:spPr>
          <a:xfrm>
            <a:off x="4948277" y="1084801"/>
            <a:ext cx="2881581" cy="2308882"/>
          </a:xfrm>
          <a:prstGeom prst="rect">
            <a:avLst/>
          </a:prstGeom>
        </p:spPr>
      </p:pic>
      <p:pic>
        <p:nvPicPr>
          <p:cNvPr id="13" name="Immagine 12">
            <a:extLst>
              <a:ext uri="{FF2B5EF4-FFF2-40B4-BE49-F238E27FC236}">
                <a16:creationId xmlns:a16="http://schemas.microsoft.com/office/drawing/2014/main" id="{40B7B113-9C4E-0445-8147-91D0AD08E9F8}"/>
              </a:ext>
            </a:extLst>
          </p:cNvPr>
          <p:cNvPicPr>
            <a:picLocks noChangeAspect="1"/>
          </p:cNvPicPr>
          <p:nvPr/>
        </p:nvPicPr>
        <p:blipFill>
          <a:blip r:embed="rId4"/>
          <a:srcRect/>
          <a:stretch/>
        </p:blipFill>
        <p:spPr>
          <a:xfrm>
            <a:off x="1407833" y="1768997"/>
            <a:ext cx="2881581" cy="2289721"/>
          </a:xfrm>
          <a:prstGeom prst="rect">
            <a:avLst/>
          </a:prstGeom>
        </p:spPr>
      </p:pic>
      <p:sp>
        <p:nvSpPr>
          <p:cNvPr id="41" name="Google Shape;622;p45">
            <a:extLst>
              <a:ext uri="{FF2B5EF4-FFF2-40B4-BE49-F238E27FC236}">
                <a16:creationId xmlns:a16="http://schemas.microsoft.com/office/drawing/2014/main" id="{32E77BCA-5F39-214B-B1A6-FC533C887FB9}"/>
              </a:ext>
            </a:extLst>
          </p:cNvPr>
          <p:cNvSpPr txBox="1">
            <a:spLocks noGrp="1"/>
          </p:cNvSpPr>
          <p:nvPr>
            <p:ph type="subTitle" idx="1"/>
          </p:nvPr>
        </p:nvSpPr>
        <p:spPr>
          <a:xfrm>
            <a:off x="1072839" y="989239"/>
            <a:ext cx="3366160" cy="647832"/>
          </a:xfrm>
          <a:prstGeom prst="rect">
            <a:avLst/>
          </a:prstGeom>
        </p:spPr>
        <p:txBody>
          <a:bodyPr spcFirstLastPara="1" wrap="square" lIns="91425" tIns="91425" rIns="91425" bIns="91425" anchor="t" anchorCtr="0">
            <a:noAutofit/>
          </a:bodyPr>
          <a:lstStyle/>
          <a:p>
            <a:pPr marL="0" lvl="0" indent="0">
              <a:spcAft>
                <a:spcPts val="1600"/>
              </a:spcAft>
            </a:pPr>
            <a:r>
              <a:rPr lang="en-US" sz="1600" b="1">
                <a:solidFill>
                  <a:schemeClr val="accent5">
                    <a:lumMod val="60000"/>
                    <a:lumOff val="40000"/>
                  </a:schemeClr>
                </a:solidFill>
                <a:latin typeface="Amasis MT Pro Black" panose="02040A04050005020304" pitchFamily="18" charset="0"/>
              </a:rPr>
              <a:t>PROJECTED REPULSIVE POTENTIAL</a:t>
            </a:r>
          </a:p>
        </p:txBody>
      </p:sp>
      <p:sp>
        <p:nvSpPr>
          <p:cNvPr id="43" name="Google Shape;622;p45">
            <a:extLst>
              <a:ext uri="{FF2B5EF4-FFF2-40B4-BE49-F238E27FC236}">
                <a16:creationId xmlns:a16="http://schemas.microsoft.com/office/drawing/2014/main" id="{46B3EB56-A7DB-7440-B783-C3C9E781EFE4}"/>
              </a:ext>
            </a:extLst>
          </p:cNvPr>
          <p:cNvSpPr txBox="1">
            <a:spLocks/>
          </p:cNvSpPr>
          <p:nvPr/>
        </p:nvSpPr>
        <p:spPr>
          <a:xfrm>
            <a:off x="4916449" y="3626279"/>
            <a:ext cx="2945235"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sz="1600" b="1">
                <a:solidFill>
                  <a:schemeClr val="accent5">
                    <a:lumMod val="60000"/>
                    <a:lumOff val="40000"/>
                  </a:schemeClr>
                </a:solidFill>
                <a:latin typeface="Amasis MT Pro Black" panose="02040A04050005020304" pitchFamily="18" charset="0"/>
              </a:rPr>
              <a:t>CLEARANCE</a:t>
            </a:r>
          </a:p>
        </p:txBody>
      </p:sp>
    </p:spTree>
    <p:extLst>
      <p:ext uri="{BB962C8B-B14F-4D97-AF65-F5344CB8AC3E}">
        <p14:creationId xmlns:p14="http://schemas.microsoft.com/office/powerpoint/2010/main" val="3366042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5056383" y="228007"/>
            <a:ext cx="30954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PEOPLE</a:t>
            </a:r>
            <a:endParaRPr/>
          </a:p>
        </p:txBody>
      </p:sp>
      <p:grpSp>
        <p:nvGrpSpPr>
          <p:cNvPr id="464" name="Google Shape;464;p41"/>
          <p:cNvGrpSpPr/>
          <p:nvPr/>
        </p:nvGrpSpPr>
        <p:grpSpPr>
          <a:xfrm>
            <a:off x="5454848" y="922807"/>
            <a:ext cx="2298469" cy="165380"/>
            <a:chOff x="5660366" y="2837629"/>
            <a:chExt cx="2298469" cy="165380"/>
          </a:xfrm>
        </p:grpSpPr>
        <p:grpSp>
          <p:nvGrpSpPr>
            <p:cNvPr id="465" name="Google Shape;465;p41"/>
            <p:cNvGrpSpPr/>
            <p:nvPr/>
          </p:nvGrpSpPr>
          <p:grpSpPr>
            <a:xfrm>
              <a:off x="7029196" y="2837629"/>
              <a:ext cx="929639" cy="165380"/>
              <a:chOff x="3408885" y="2908779"/>
              <a:chExt cx="929639"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8F947CB4-9FAD-4136-86DA-B98682CB4112}"/>
                  </a:ext>
                </a:extLst>
              </p:cNvPr>
              <p:cNvSpPr txBox="1"/>
              <p:nvPr/>
            </p:nvSpPr>
            <p:spPr>
              <a:xfrm>
                <a:off x="4810205" y="1771531"/>
                <a:ext cx="3912318" cy="1600438"/>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a:solidFill>
                      <a:schemeClr val="tx1"/>
                    </a:solidFill>
                    <a:latin typeface="Roboto" panose="02000000000000000000" pitchFamily="2" charset="0"/>
                    <a:ea typeface="Roboto" panose="02000000000000000000" pitchFamily="2" charset="0"/>
                  </a:rPr>
                  <a:t>The initial positions are:</a:t>
                </a:r>
              </a:p>
              <a:p>
                <a:pPr>
                  <a:buClr>
                    <a:schemeClr val="tx1"/>
                  </a:buClr>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𝑞</m:t>
                          </m:r>
                        </m:e>
                        <m:sub>
                          <m:r>
                            <a:rPr lang="it-IT" b="0" i="1" smtClean="0">
                              <a:solidFill>
                                <a:schemeClr val="tx1"/>
                              </a:solidFill>
                              <a:latin typeface="Cambria Math" panose="02040503050406030204" pitchFamily="18" charset="0"/>
                            </a:rPr>
                            <m:t>1</m:t>
                          </m:r>
                        </m:sub>
                      </m:sSub>
                      <m:r>
                        <a:rPr lang="it-IT" b="0" i="1" smtClean="0">
                          <a:solidFill>
                            <a:schemeClr val="tx1"/>
                          </a:solidFill>
                          <a:latin typeface="Cambria Math" panose="02040503050406030204" pitchFamily="18" charset="0"/>
                        </a:rPr>
                        <m:t>=</m:t>
                      </m:r>
                      <m:d>
                        <m:dPr>
                          <m:begChr m:val="["/>
                          <m:endChr m:val="]"/>
                          <m:ctrlPr>
                            <a:rPr lang="it-IT" b="0" i="1" smtClean="0">
                              <a:solidFill>
                                <a:schemeClr val="tx1"/>
                              </a:solidFill>
                              <a:latin typeface="Cambria Math" panose="02040503050406030204" pitchFamily="18" charset="0"/>
                            </a:rPr>
                          </m:ctrlPr>
                        </m:dPr>
                        <m:e>
                          <m:m>
                            <m:mPr>
                              <m:mcs>
                                <m:mc>
                                  <m:mcPr>
                                    <m:count m:val="3"/>
                                    <m:mcJc m:val="center"/>
                                  </m:mcPr>
                                </m:mc>
                              </m:mcs>
                              <m:ctrlPr>
                                <a:rPr lang="it-IT" b="0" i="1" smtClean="0">
                                  <a:solidFill>
                                    <a:schemeClr val="tx1"/>
                                  </a:solidFill>
                                  <a:latin typeface="Cambria Math" panose="02040503050406030204" pitchFamily="18" charset="0"/>
                                </a:rPr>
                              </m:ctrlPr>
                            </m:mPr>
                            <m:mr>
                              <m:e>
                                <m:r>
                                  <m:rPr>
                                    <m:brk m:alnAt="7"/>
                                  </m:rPr>
                                  <a:rPr lang="it-IT" b="0" i="1" smtClean="0">
                                    <a:solidFill>
                                      <a:schemeClr val="tx1"/>
                                    </a:solidFill>
                                    <a:latin typeface="Cambria Math" panose="02040503050406030204" pitchFamily="18" charset="0"/>
                                  </a:rPr>
                                  <m:t>2</m:t>
                                </m:r>
                              </m:e>
                              <m:e>
                                <m:r>
                                  <a:rPr lang="it-IT" b="0" i="1" smtClean="0">
                                    <a:solidFill>
                                      <a:schemeClr val="tx1"/>
                                    </a:solidFill>
                                    <a:latin typeface="Cambria Math" panose="02040503050406030204" pitchFamily="18" charset="0"/>
                                  </a:rPr>
                                  <m:t>2</m:t>
                                </m:r>
                              </m:e>
                              <m:e>
                                <m:r>
                                  <a:rPr lang="it-IT" b="0" i="1" smtClean="0">
                                    <a:solidFill>
                                      <a:schemeClr val="tx1"/>
                                    </a:solidFill>
                                    <a:latin typeface="Cambria Math" panose="02040503050406030204" pitchFamily="18" charset="0"/>
                                  </a:rPr>
                                  <m:t>0</m:t>
                                </m:r>
                              </m:e>
                            </m:mr>
                          </m:m>
                        </m:e>
                      </m:d>
                      <m:r>
                        <a:rPr lang="it-IT" b="0" i="1" smtClean="0">
                          <a:solidFill>
                            <a:schemeClr val="tx1"/>
                          </a:solidFill>
                          <a:latin typeface="Cambria Math" panose="02040503050406030204" pitchFamily="18" charset="0"/>
                        </a:rPr>
                        <m:t>,   </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𝑞</m:t>
                          </m:r>
                        </m:e>
                        <m:sub>
                          <m:r>
                            <a:rPr lang="it-IT" b="0" i="1" smtClean="0">
                              <a:solidFill>
                                <a:schemeClr val="tx1"/>
                              </a:solidFill>
                              <a:latin typeface="Cambria Math" panose="02040503050406030204" pitchFamily="18" charset="0"/>
                            </a:rPr>
                            <m:t>2</m:t>
                          </m:r>
                        </m:sub>
                      </m:sSub>
                      <m:r>
                        <a:rPr lang="it-IT" b="0" i="1" smtClean="0">
                          <a:solidFill>
                            <a:schemeClr val="tx1"/>
                          </a:solidFill>
                          <a:latin typeface="Cambria Math" panose="02040503050406030204" pitchFamily="18" charset="0"/>
                        </a:rPr>
                        <m:t>=</m:t>
                      </m:r>
                      <m:d>
                        <m:dPr>
                          <m:begChr m:val="["/>
                          <m:endChr m:val="]"/>
                          <m:ctrlPr>
                            <a:rPr lang="it-IT" b="0" i="1" smtClean="0">
                              <a:solidFill>
                                <a:schemeClr val="tx1"/>
                              </a:solidFill>
                              <a:latin typeface="Cambria Math" panose="02040503050406030204" pitchFamily="18" charset="0"/>
                            </a:rPr>
                          </m:ctrlPr>
                        </m:dPr>
                        <m:e>
                          <m:m>
                            <m:mPr>
                              <m:mcs>
                                <m:mc>
                                  <m:mcPr>
                                    <m:count m:val="3"/>
                                    <m:mcJc m:val="center"/>
                                  </m:mcPr>
                                </m:mc>
                              </m:mcs>
                              <m:ctrlPr>
                                <a:rPr lang="it-IT" b="0" i="1" smtClean="0">
                                  <a:solidFill>
                                    <a:schemeClr val="tx1"/>
                                  </a:solidFill>
                                  <a:latin typeface="Cambria Math" panose="02040503050406030204" pitchFamily="18" charset="0"/>
                                </a:rPr>
                              </m:ctrlPr>
                            </m:mPr>
                            <m:mr>
                              <m:e>
                                <m:r>
                                  <m:rPr>
                                    <m:brk m:alnAt="7"/>
                                  </m:rPr>
                                  <a:rPr lang="it-IT" b="0" i="1" smtClean="0">
                                    <a:solidFill>
                                      <a:schemeClr val="tx1"/>
                                    </a:solidFill>
                                    <a:latin typeface="Cambria Math" panose="02040503050406030204" pitchFamily="18" charset="0"/>
                                  </a:rPr>
                                  <m:t>3</m:t>
                                </m:r>
                              </m:e>
                              <m:e>
                                <m:r>
                                  <a:rPr lang="it-IT" b="0" i="1" smtClean="0">
                                    <a:solidFill>
                                      <a:schemeClr val="tx1"/>
                                    </a:solidFill>
                                    <a:latin typeface="Cambria Math" panose="02040503050406030204" pitchFamily="18" charset="0"/>
                                  </a:rPr>
                                  <m:t>2</m:t>
                                </m:r>
                              </m:e>
                              <m:e>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𝜋</m:t>
                                </m:r>
                              </m:e>
                            </m:mr>
                          </m:m>
                        </m:e>
                      </m:d>
                    </m:oMath>
                  </m:oMathPara>
                </a14:m>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Wingdings" panose="05000000000000000000" pitchFamily="2" charset="2"/>
                  <a:buChar char="§"/>
                </a:pPr>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Wingdings" panose="05000000000000000000" pitchFamily="2" charset="2"/>
                  <a:buChar char="§"/>
                </a:pPr>
                <a:r>
                  <a:rPr lang="en-GB">
                    <a:solidFill>
                      <a:schemeClr val="tx1"/>
                    </a:solidFill>
                    <a:latin typeface="Roboto" panose="02000000000000000000" pitchFamily="2" charset="0"/>
                    <a:ea typeface="Roboto" panose="02000000000000000000" pitchFamily="2" charset="0"/>
                  </a:rPr>
                  <a:t>T</a:t>
                </a:r>
                <a:r>
                  <a:rPr lang="en-GB" b="0" i="0">
                    <a:solidFill>
                      <a:schemeClr val="tx1"/>
                    </a:solidFill>
                    <a:effectLst/>
                    <a:latin typeface="Roboto" panose="02000000000000000000" pitchFamily="2" charset="0"/>
                    <a:ea typeface="Roboto" panose="02000000000000000000" pitchFamily="2" charset="0"/>
                  </a:rPr>
                  <a:t>he control actions will be such that each people will move only in half of the room; in this case, they are able to avoid each other but also to avoid the walls.</a:t>
                </a:r>
                <a:endParaRPr lang="en-US">
                  <a:solidFill>
                    <a:schemeClr val="tx1"/>
                  </a:solidFill>
                  <a:latin typeface="Roboto" panose="02000000000000000000" pitchFamily="2" charset="0"/>
                  <a:ea typeface="Roboto" panose="02000000000000000000" pitchFamily="2" charset="0"/>
                </a:endParaRPr>
              </a:p>
            </p:txBody>
          </p:sp>
        </mc:Choice>
        <mc:Fallback>
          <p:sp>
            <p:nvSpPr>
              <p:cNvPr id="3" name="CasellaDiTesto 2">
                <a:extLst>
                  <a:ext uri="{FF2B5EF4-FFF2-40B4-BE49-F238E27FC236}">
                    <a16:creationId xmlns:a16="http://schemas.microsoft.com/office/drawing/2014/main" id="{8F947CB4-9FAD-4136-86DA-B98682CB4112}"/>
                  </a:ext>
                </a:extLst>
              </p:cNvPr>
              <p:cNvSpPr txBox="1">
                <a:spLocks noRot="1" noChangeAspect="1" noMove="1" noResize="1" noEditPoints="1" noAdjustHandles="1" noChangeArrowheads="1" noChangeShapeType="1" noTextEdit="1"/>
              </p:cNvSpPr>
              <p:nvPr/>
            </p:nvSpPr>
            <p:spPr>
              <a:xfrm>
                <a:off x="4810205" y="1771531"/>
                <a:ext cx="3912318" cy="1600438"/>
              </a:xfrm>
              <a:prstGeom prst="rect">
                <a:avLst/>
              </a:prstGeom>
              <a:blipFill>
                <a:blip r:embed="rId5"/>
                <a:stretch>
                  <a:fillRect l="-324" t="-787" r="-971" b="-2362"/>
                </a:stretch>
              </a:blipFill>
            </p:spPr>
            <p:txBody>
              <a:bodyPr/>
              <a:lstStyle/>
              <a:p>
                <a:r>
                  <a:rPr lang="it-IT">
                    <a:noFill/>
                  </a:rPr>
                  <a:t> </a:t>
                </a:r>
              </a:p>
            </p:txBody>
          </p:sp>
        </mc:Fallback>
      </mc:AlternateContent>
      <p:grpSp>
        <p:nvGrpSpPr>
          <p:cNvPr id="26" name="Google Shape;1464;p63">
            <a:extLst>
              <a:ext uri="{FF2B5EF4-FFF2-40B4-BE49-F238E27FC236}">
                <a16:creationId xmlns:a16="http://schemas.microsoft.com/office/drawing/2014/main" id="{B23BE0FD-730F-4DB1-BB2F-BB087A4A4EB1}"/>
              </a:ext>
            </a:extLst>
          </p:cNvPr>
          <p:cNvGrpSpPr/>
          <p:nvPr/>
        </p:nvGrpSpPr>
        <p:grpSpPr>
          <a:xfrm>
            <a:off x="5182994" y="3867970"/>
            <a:ext cx="3432617" cy="187343"/>
            <a:chOff x="2078600" y="4024200"/>
            <a:chExt cx="3413500" cy="186300"/>
          </a:xfrm>
        </p:grpSpPr>
        <p:sp>
          <p:nvSpPr>
            <p:cNvPr id="27" name="Google Shape;1465;p63">
              <a:extLst>
                <a:ext uri="{FF2B5EF4-FFF2-40B4-BE49-F238E27FC236}">
                  <a16:creationId xmlns:a16="http://schemas.microsoft.com/office/drawing/2014/main" id="{46C1FE22-6353-40F5-96F0-6CE3322C7181}"/>
                </a:ext>
              </a:extLst>
            </p:cNvPr>
            <p:cNvSpPr/>
            <p:nvPr/>
          </p:nvSpPr>
          <p:spPr>
            <a:xfrm>
              <a:off x="3034725" y="4024200"/>
              <a:ext cx="1531700" cy="186300"/>
            </a:xfrm>
            <a:custGeom>
              <a:avLst/>
              <a:gdLst/>
              <a:ahLst/>
              <a:cxnLst/>
              <a:rect l="l" t="t" r="r" b="b"/>
              <a:pathLst>
                <a:path w="61268" h="7452" fill="none" extrusionOk="0">
                  <a:moveTo>
                    <a:pt x="61268" y="7452"/>
                  </a:moveTo>
                  <a:lnTo>
                    <a:pt x="52018" y="0"/>
                  </a:lnTo>
                  <a:lnTo>
                    <a:pt x="30649" y="0"/>
                  </a:lnTo>
                  <a:lnTo>
                    <a:pt x="9250" y="0"/>
                  </a:lnTo>
                  <a:lnTo>
                    <a:pt x="0" y="7452"/>
                  </a:lnTo>
                </a:path>
              </a:pathLst>
            </a:custGeom>
            <a:noFill/>
            <a:ln w="19050" cap="flat" cmpd="sng">
              <a:solidFill>
                <a:srgbClr val="12415D"/>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6;p63">
              <a:extLst>
                <a:ext uri="{FF2B5EF4-FFF2-40B4-BE49-F238E27FC236}">
                  <a16:creationId xmlns:a16="http://schemas.microsoft.com/office/drawing/2014/main" id="{568D332E-72D7-4D07-BF38-E2641A7262F6}"/>
                </a:ext>
              </a:extLst>
            </p:cNvPr>
            <p:cNvSpPr/>
            <p:nvPr/>
          </p:nvSpPr>
          <p:spPr>
            <a:xfrm>
              <a:off x="2078600" y="4072025"/>
              <a:ext cx="932225" cy="110950"/>
            </a:xfrm>
            <a:custGeom>
              <a:avLst/>
              <a:gdLst/>
              <a:ahLst/>
              <a:cxnLst/>
              <a:rect l="l" t="t" r="r" b="b"/>
              <a:pathLst>
                <a:path w="37289" h="4438" fill="none" extrusionOk="0">
                  <a:moveTo>
                    <a:pt x="37289" y="1"/>
                  </a:moveTo>
                  <a:lnTo>
                    <a:pt x="32127" y="4437"/>
                  </a:lnTo>
                  <a:lnTo>
                    <a:pt x="0" y="4437"/>
                  </a:lnTo>
                </a:path>
              </a:pathLst>
            </a:custGeom>
            <a:noFill/>
            <a:ln w="19050" cap="flat" cmpd="sng">
              <a:solidFill>
                <a:srgbClr val="5ED2F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67;p63">
              <a:extLst>
                <a:ext uri="{FF2B5EF4-FFF2-40B4-BE49-F238E27FC236}">
                  <a16:creationId xmlns:a16="http://schemas.microsoft.com/office/drawing/2014/main" id="{D62A4167-01B3-453F-9D11-19F59A4DDA10}"/>
                </a:ext>
              </a:extLst>
            </p:cNvPr>
            <p:cNvSpPr/>
            <p:nvPr/>
          </p:nvSpPr>
          <p:spPr>
            <a:xfrm>
              <a:off x="2331575" y="4056075"/>
              <a:ext cx="68175" cy="68175"/>
            </a:xfrm>
            <a:custGeom>
              <a:avLst/>
              <a:gdLst/>
              <a:ahLst/>
              <a:cxnLst/>
              <a:rect l="l" t="t" r="r" b="b"/>
              <a:pathLst>
                <a:path w="2727" h="2727" extrusionOk="0">
                  <a:moveTo>
                    <a:pt x="1" y="1"/>
                  </a:moveTo>
                  <a:lnTo>
                    <a:pt x="1" y="2727"/>
                  </a:lnTo>
                  <a:lnTo>
                    <a:pt x="2726" y="2727"/>
                  </a:lnTo>
                  <a:lnTo>
                    <a:pt x="2726" y="1"/>
                  </a:lnTo>
                  <a:close/>
                </a:path>
              </a:pathLst>
            </a:custGeom>
            <a:solidFill>
              <a:srgbClr val="5ED2F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68;p63">
              <a:extLst>
                <a:ext uri="{FF2B5EF4-FFF2-40B4-BE49-F238E27FC236}">
                  <a16:creationId xmlns:a16="http://schemas.microsoft.com/office/drawing/2014/main" id="{CF6DD1E6-8B82-4A80-9B3A-7E7B802BC21A}"/>
                </a:ext>
              </a:extLst>
            </p:cNvPr>
            <p:cNvSpPr/>
            <p:nvPr/>
          </p:nvSpPr>
          <p:spPr>
            <a:xfrm>
              <a:off x="2457725" y="4056075"/>
              <a:ext cx="68150" cy="68175"/>
            </a:xfrm>
            <a:custGeom>
              <a:avLst/>
              <a:gdLst/>
              <a:ahLst/>
              <a:cxnLst/>
              <a:rect l="l" t="t" r="r" b="b"/>
              <a:pathLst>
                <a:path w="2726" h="2727" fill="none" extrusionOk="0">
                  <a:moveTo>
                    <a:pt x="0" y="1"/>
                  </a:moveTo>
                  <a:lnTo>
                    <a:pt x="2726" y="1"/>
                  </a:lnTo>
                  <a:lnTo>
                    <a:pt x="2726" y="2727"/>
                  </a:lnTo>
                  <a:lnTo>
                    <a:pt x="0" y="2727"/>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9;p63">
              <a:extLst>
                <a:ext uri="{FF2B5EF4-FFF2-40B4-BE49-F238E27FC236}">
                  <a16:creationId xmlns:a16="http://schemas.microsoft.com/office/drawing/2014/main" id="{32B89E74-C0F2-43E8-9EB7-3C57837D3618}"/>
                </a:ext>
              </a:extLst>
            </p:cNvPr>
            <p:cNvSpPr/>
            <p:nvPr/>
          </p:nvSpPr>
          <p:spPr>
            <a:xfrm>
              <a:off x="2584575" y="4056075"/>
              <a:ext cx="68150" cy="68175"/>
            </a:xfrm>
            <a:custGeom>
              <a:avLst/>
              <a:gdLst/>
              <a:ahLst/>
              <a:cxnLst/>
              <a:rect l="l" t="t" r="r" b="b"/>
              <a:pathLst>
                <a:path w="2726" h="2727" fill="none" extrusionOk="0">
                  <a:moveTo>
                    <a:pt x="0" y="1"/>
                  </a:moveTo>
                  <a:lnTo>
                    <a:pt x="2726" y="1"/>
                  </a:lnTo>
                  <a:lnTo>
                    <a:pt x="2726" y="2727"/>
                  </a:lnTo>
                  <a:lnTo>
                    <a:pt x="0" y="2727"/>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70;p63">
              <a:extLst>
                <a:ext uri="{FF2B5EF4-FFF2-40B4-BE49-F238E27FC236}">
                  <a16:creationId xmlns:a16="http://schemas.microsoft.com/office/drawing/2014/main" id="{A7FF3ED2-1BFB-4D3B-8DE1-F4E445AD3133}"/>
                </a:ext>
              </a:extLst>
            </p:cNvPr>
            <p:cNvSpPr/>
            <p:nvPr/>
          </p:nvSpPr>
          <p:spPr>
            <a:xfrm>
              <a:off x="2710700" y="4056075"/>
              <a:ext cx="68175" cy="68175"/>
            </a:xfrm>
            <a:custGeom>
              <a:avLst/>
              <a:gdLst/>
              <a:ahLst/>
              <a:cxnLst/>
              <a:rect l="l" t="t" r="r" b="b"/>
              <a:pathLst>
                <a:path w="2727" h="2727" fill="none" extrusionOk="0">
                  <a:moveTo>
                    <a:pt x="0" y="1"/>
                  </a:moveTo>
                  <a:lnTo>
                    <a:pt x="2726" y="1"/>
                  </a:lnTo>
                  <a:lnTo>
                    <a:pt x="2726" y="2727"/>
                  </a:lnTo>
                  <a:lnTo>
                    <a:pt x="0" y="2727"/>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1;p63">
              <a:extLst>
                <a:ext uri="{FF2B5EF4-FFF2-40B4-BE49-F238E27FC236}">
                  <a16:creationId xmlns:a16="http://schemas.microsoft.com/office/drawing/2014/main" id="{46B8447C-7CC3-4D6F-AD36-0461A1D7D685}"/>
                </a:ext>
              </a:extLst>
            </p:cNvPr>
            <p:cNvSpPr/>
            <p:nvPr/>
          </p:nvSpPr>
          <p:spPr>
            <a:xfrm>
              <a:off x="4559875" y="4072025"/>
              <a:ext cx="932225" cy="110950"/>
            </a:xfrm>
            <a:custGeom>
              <a:avLst/>
              <a:gdLst/>
              <a:ahLst/>
              <a:cxnLst/>
              <a:rect l="l" t="t" r="r" b="b"/>
              <a:pathLst>
                <a:path w="37289" h="4438" fill="none" extrusionOk="0">
                  <a:moveTo>
                    <a:pt x="1" y="1"/>
                  </a:moveTo>
                  <a:lnTo>
                    <a:pt x="5162" y="4437"/>
                  </a:lnTo>
                  <a:lnTo>
                    <a:pt x="37289" y="4437"/>
                  </a:lnTo>
                </a:path>
              </a:pathLst>
            </a:custGeom>
            <a:noFill/>
            <a:ln w="19050" cap="flat" cmpd="sng">
              <a:solidFill>
                <a:srgbClr val="5ED2F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2;p63">
              <a:extLst>
                <a:ext uri="{FF2B5EF4-FFF2-40B4-BE49-F238E27FC236}">
                  <a16:creationId xmlns:a16="http://schemas.microsoft.com/office/drawing/2014/main" id="{490BA93D-C6BF-4742-B097-A66E9B3B0712}"/>
                </a:ext>
              </a:extLst>
            </p:cNvPr>
            <p:cNvSpPr/>
            <p:nvPr/>
          </p:nvSpPr>
          <p:spPr>
            <a:xfrm>
              <a:off x="5423950" y="4056075"/>
              <a:ext cx="68150" cy="68175"/>
            </a:xfrm>
            <a:custGeom>
              <a:avLst/>
              <a:gdLst/>
              <a:ahLst/>
              <a:cxnLst/>
              <a:rect l="l" t="t" r="r" b="b"/>
              <a:pathLst>
                <a:path w="2726" h="2727" extrusionOk="0">
                  <a:moveTo>
                    <a:pt x="0" y="1"/>
                  </a:moveTo>
                  <a:lnTo>
                    <a:pt x="0" y="2727"/>
                  </a:lnTo>
                  <a:lnTo>
                    <a:pt x="2726" y="2727"/>
                  </a:lnTo>
                  <a:lnTo>
                    <a:pt x="272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73;p63">
              <a:extLst>
                <a:ext uri="{FF2B5EF4-FFF2-40B4-BE49-F238E27FC236}">
                  <a16:creationId xmlns:a16="http://schemas.microsoft.com/office/drawing/2014/main" id="{4DDFD4B9-59C8-4674-BF98-6EF6FFCB7BE3}"/>
                </a:ext>
              </a:extLst>
            </p:cNvPr>
            <p:cNvSpPr/>
            <p:nvPr/>
          </p:nvSpPr>
          <p:spPr>
            <a:xfrm>
              <a:off x="5297100" y="4056075"/>
              <a:ext cx="68150" cy="68175"/>
            </a:xfrm>
            <a:custGeom>
              <a:avLst/>
              <a:gdLst/>
              <a:ahLst/>
              <a:cxnLst/>
              <a:rect l="l" t="t" r="r" b="b"/>
              <a:pathLst>
                <a:path w="2726" h="2727" extrusionOk="0">
                  <a:moveTo>
                    <a:pt x="0" y="1"/>
                  </a:moveTo>
                  <a:lnTo>
                    <a:pt x="0" y="2727"/>
                  </a:lnTo>
                  <a:lnTo>
                    <a:pt x="2726" y="2727"/>
                  </a:lnTo>
                  <a:lnTo>
                    <a:pt x="272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74;p63">
              <a:extLst>
                <a:ext uri="{FF2B5EF4-FFF2-40B4-BE49-F238E27FC236}">
                  <a16:creationId xmlns:a16="http://schemas.microsoft.com/office/drawing/2014/main" id="{806849BA-5981-451D-9B60-465F492B4438}"/>
                </a:ext>
              </a:extLst>
            </p:cNvPr>
            <p:cNvSpPr/>
            <p:nvPr/>
          </p:nvSpPr>
          <p:spPr>
            <a:xfrm>
              <a:off x="5170950" y="4056075"/>
              <a:ext cx="68175" cy="68175"/>
            </a:xfrm>
            <a:custGeom>
              <a:avLst/>
              <a:gdLst/>
              <a:ahLst/>
              <a:cxnLst/>
              <a:rect l="l" t="t" r="r" b="b"/>
              <a:pathLst>
                <a:path w="2727" h="2727" extrusionOk="0">
                  <a:moveTo>
                    <a:pt x="1" y="1"/>
                  </a:moveTo>
                  <a:lnTo>
                    <a:pt x="1" y="2727"/>
                  </a:lnTo>
                  <a:lnTo>
                    <a:pt x="2726" y="2727"/>
                  </a:lnTo>
                  <a:lnTo>
                    <a:pt x="272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75;p63">
              <a:extLst>
                <a:ext uri="{FF2B5EF4-FFF2-40B4-BE49-F238E27FC236}">
                  <a16:creationId xmlns:a16="http://schemas.microsoft.com/office/drawing/2014/main" id="{05FDFD2B-FACE-489D-A756-804BDF90027B}"/>
                </a:ext>
              </a:extLst>
            </p:cNvPr>
            <p:cNvSpPr/>
            <p:nvPr/>
          </p:nvSpPr>
          <p:spPr>
            <a:xfrm>
              <a:off x="5044100" y="4056075"/>
              <a:ext cx="68175" cy="68175"/>
            </a:xfrm>
            <a:custGeom>
              <a:avLst/>
              <a:gdLst/>
              <a:ahLst/>
              <a:cxnLst/>
              <a:rect l="l" t="t" r="r" b="b"/>
              <a:pathLst>
                <a:path w="2727" h="2727" fill="none" extrusionOk="0">
                  <a:moveTo>
                    <a:pt x="2726" y="2727"/>
                  </a:moveTo>
                  <a:lnTo>
                    <a:pt x="1" y="2727"/>
                  </a:lnTo>
                  <a:lnTo>
                    <a:pt x="1" y="1"/>
                  </a:lnTo>
                  <a:lnTo>
                    <a:pt x="2726" y="1"/>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76;p63">
              <a:extLst>
                <a:ext uri="{FF2B5EF4-FFF2-40B4-BE49-F238E27FC236}">
                  <a16:creationId xmlns:a16="http://schemas.microsoft.com/office/drawing/2014/main" id="{F4E8132B-853E-470F-8CCE-74488F76E6B9}"/>
                </a:ext>
              </a:extLst>
            </p:cNvPr>
            <p:cNvSpPr/>
            <p:nvPr/>
          </p:nvSpPr>
          <p:spPr>
            <a:xfrm>
              <a:off x="4917975" y="4056075"/>
              <a:ext cx="68175" cy="68175"/>
            </a:xfrm>
            <a:custGeom>
              <a:avLst/>
              <a:gdLst/>
              <a:ahLst/>
              <a:cxnLst/>
              <a:rect l="l" t="t" r="r" b="b"/>
              <a:pathLst>
                <a:path w="2727" h="2727" fill="none" extrusionOk="0">
                  <a:moveTo>
                    <a:pt x="2726" y="2727"/>
                  </a:moveTo>
                  <a:lnTo>
                    <a:pt x="1" y="2727"/>
                  </a:lnTo>
                  <a:lnTo>
                    <a:pt x="1" y="1"/>
                  </a:lnTo>
                  <a:lnTo>
                    <a:pt x="2726" y="1"/>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77;p63">
              <a:extLst>
                <a:ext uri="{FF2B5EF4-FFF2-40B4-BE49-F238E27FC236}">
                  <a16:creationId xmlns:a16="http://schemas.microsoft.com/office/drawing/2014/main" id="{5E0B1F9D-F2A0-4EE8-90C9-54DD6F5EFADE}"/>
                </a:ext>
              </a:extLst>
            </p:cNvPr>
            <p:cNvSpPr/>
            <p:nvPr/>
          </p:nvSpPr>
          <p:spPr>
            <a:xfrm>
              <a:off x="4791850" y="4056075"/>
              <a:ext cx="68150" cy="68175"/>
            </a:xfrm>
            <a:custGeom>
              <a:avLst/>
              <a:gdLst/>
              <a:ahLst/>
              <a:cxnLst/>
              <a:rect l="l" t="t" r="r" b="b"/>
              <a:pathLst>
                <a:path w="2726" h="2727" fill="none" extrusionOk="0">
                  <a:moveTo>
                    <a:pt x="2726" y="2727"/>
                  </a:moveTo>
                  <a:lnTo>
                    <a:pt x="0" y="2727"/>
                  </a:lnTo>
                  <a:lnTo>
                    <a:pt x="0" y="1"/>
                  </a:lnTo>
                  <a:lnTo>
                    <a:pt x="2726" y="1"/>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myVideo.mp4" descr="myVideo.mp4">
            <a:hlinkClick r:id="" action="ppaction://media"/>
            <a:extLst>
              <a:ext uri="{FF2B5EF4-FFF2-40B4-BE49-F238E27FC236}">
                <a16:creationId xmlns:a16="http://schemas.microsoft.com/office/drawing/2014/main" id="{FEEA93D5-4233-F342-8B38-D12B72D1D3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0060" y="922807"/>
            <a:ext cx="3959841" cy="3626310"/>
          </a:xfrm>
          <a:prstGeom prst="rect">
            <a:avLst/>
          </a:prstGeom>
          <a:ln>
            <a:noFill/>
          </a:ln>
          <a:effectLst>
            <a:softEdge rad="112500"/>
          </a:effectLst>
        </p:spPr>
      </p:pic>
    </p:spTree>
    <p:extLst>
      <p:ext uri="{BB962C8B-B14F-4D97-AF65-F5344CB8AC3E}">
        <p14:creationId xmlns:p14="http://schemas.microsoft.com/office/powerpoint/2010/main" val="42432777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Immagine 12">
            <a:extLst>
              <a:ext uri="{FF2B5EF4-FFF2-40B4-BE49-F238E27FC236}">
                <a16:creationId xmlns:a16="http://schemas.microsoft.com/office/drawing/2014/main" id="{B6FB698E-0F48-411B-97B1-82F6292B8917}"/>
              </a:ext>
            </a:extLst>
          </p:cNvPr>
          <p:cNvPicPr>
            <a:picLocks noChangeAspect="1"/>
          </p:cNvPicPr>
          <p:nvPr/>
        </p:nvPicPr>
        <p:blipFill>
          <a:blip r:embed="rId3"/>
          <a:srcRect/>
          <a:stretch/>
        </p:blipFill>
        <p:spPr>
          <a:xfrm>
            <a:off x="626719" y="618038"/>
            <a:ext cx="2429548" cy="1947600"/>
          </a:xfrm>
          <a:prstGeom prst="rect">
            <a:avLst/>
          </a:prstGeom>
        </p:spPr>
      </p:pic>
      <p:pic>
        <p:nvPicPr>
          <p:cNvPr id="15" name="Immagine 14">
            <a:extLst>
              <a:ext uri="{FF2B5EF4-FFF2-40B4-BE49-F238E27FC236}">
                <a16:creationId xmlns:a16="http://schemas.microsoft.com/office/drawing/2014/main" id="{7A87BE96-E873-410D-A2C2-E4B83EF300FE}"/>
              </a:ext>
            </a:extLst>
          </p:cNvPr>
          <p:cNvPicPr>
            <a:picLocks noChangeAspect="1"/>
          </p:cNvPicPr>
          <p:nvPr/>
        </p:nvPicPr>
        <p:blipFill>
          <a:blip r:embed="rId4"/>
          <a:srcRect/>
          <a:stretch/>
        </p:blipFill>
        <p:spPr>
          <a:xfrm>
            <a:off x="6168856" y="621638"/>
            <a:ext cx="2526522" cy="1944000"/>
          </a:xfrm>
          <a:prstGeom prst="rect">
            <a:avLst/>
          </a:prstGeom>
        </p:spPr>
      </p:pic>
      <p:pic>
        <p:nvPicPr>
          <p:cNvPr id="17" name="Immagine 16">
            <a:extLst>
              <a:ext uri="{FF2B5EF4-FFF2-40B4-BE49-F238E27FC236}">
                <a16:creationId xmlns:a16="http://schemas.microsoft.com/office/drawing/2014/main" id="{F8BE33DD-4516-4853-93ED-1B7C6BF48306}"/>
              </a:ext>
            </a:extLst>
          </p:cNvPr>
          <p:cNvPicPr>
            <a:picLocks noChangeAspect="1"/>
          </p:cNvPicPr>
          <p:nvPr/>
        </p:nvPicPr>
        <p:blipFill>
          <a:blip r:embed="rId5"/>
          <a:srcRect/>
          <a:stretch/>
        </p:blipFill>
        <p:spPr>
          <a:xfrm>
            <a:off x="3348000" y="402182"/>
            <a:ext cx="2545381" cy="1944000"/>
          </a:xfrm>
          <a:prstGeom prst="rect">
            <a:avLst/>
          </a:prstGeom>
        </p:spPr>
      </p:pic>
      <p:sp>
        <p:nvSpPr>
          <p:cNvPr id="18" name="CasellaDiTesto 17">
            <a:extLst>
              <a:ext uri="{FF2B5EF4-FFF2-40B4-BE49-F238E27FC236}">
                <a16:creationId xmlns:a16="http://schemas.microsoft.com/office/drawing/2014/main" id="{30408A56-9D2A-4966-918A-2797999FFF93}"/>
              </a:ext>
            </a:extLst>
          </p:cNvPr>
          <p:cNvSpPr txBox="1"/>
          <p:nvPr/>
        </p:nvSpPr>
        <p:spPr>
          <a:xfrm>
            <a:off x="3218206" y="2338598"/>
            <a:ext cx="2702316" cy="307777"/>
          </a:xfrm>
          <a:prstGeom prst="rect">
            <a:avLst/>
          </a:prstGeom>
          <a:noFill/>
        </p:spPr>
        <p:txBody>
          <a:bodyPr wrap="square" rtlCol="0">
            <a:spAutoFit/>
          </a:bodyPr>
          <a:lstStyle/>
          <a:p>
            <a:pPr algn="ctr"/>
            <a:r>
              <a:rPr lang="en-US">
                <a:solidFill>
                  <a:schemeClr val="tx1"/>
                </a:solidFill>
                <a:latin typeface="Roboto" panose="02000000000000000000" pitchFamily="2" charset="0"/>
                <a:ea typeface="Roboto" panose="02000000000000000000" pitchFamily="2" charset="0"/>
                <a:cs typeface="Aldhabi" panose="01000000000000000000" pitchFamily="2" charset="-78"/>
              </a:rPr>
              <a:t>Person 1</a:t>
            </a:r>
          </a:p>
        </p:txBody>
      </p:sp>
      <p:pic>
        <p:nvPicPr>
          <p:cNvPr id="20" name="Immagine 19">
            <a:extLst>
              <a:ext uri="{FF2B5EF4-FFF2-40B4-BE49-F238E27FC236}">
                <a16:creationId xmlns:a16="http://schemas.microsoft.com/office/drawing/2014/main" id="{9333D47E-8DFC-4684-AAD3-39A9D828BACA}"/>
              </a:ext>
            </a:extLst>
          </p:cNvPr>
          <p:cNvPicPr>
            <a:picLocks noChangeAspect="1"/>
          </p:cNvPicPr>
          <p:nvPr/>
        </p:nvPicPr>
        <p:blipFill>
          <a:blip r:embed="rId6"/>
          <a:srcRect/>
          <a:stretch/>
        </p:blipFill>
        <p:spPr>
          <a:xfrm>
            <a:off x="642248" y="2722299"/>
            <a:ext cx="2425057" cy="1944000"/>
          </a:xfrm>
          <a:prstGeom prst="rect">
            <a:avLst/>
          </a:prstGeom>
        </p:spPr>
      </p:pic>
      <p:pic>
        <p:nvPicPr>
          <p:cNvPr id="22" name="Immagine 21">
            <a:extLst>
              <a:ext uri="{FF2B5EF4-FFF2-40B4-BE49-F238E27FC236}">
                <a16:creationId xmlns:a16="http://schemas.microsoft.com/office/drawing/2014/main" id="{5D660C05-237F-425B-B654-47D2D9124487}"/>
              </a:ext>
            </a:extLst>
          </p:cNvPr>
          <p:cNvPicPr>
            <a:picLocks noChangeAspect="1"/>
          </p:cNvPicPr>
          <p:nvPr/>
        </p:nvPicPr>
        <p:blipFill>
          <a:blip r:embed="rId7"/>
          <a:srcRect/>
          <a:stretch/>
        </p:blipFill>
        <p:spPr>
          <a:xfrm>
            <a:off x="6168857" y="2722299"/>
            <a:ext cx="2526522" cy="1944000"/>
          </a:xfrm>
          <a:prstGeom prst="rect">
            <a:avLst/>
          </a:prstGeom>
        </p:spPr>
      </p:pic>
      <p:pic>
        <p:nvPicPr>
          <p:cNvPr id="24" name="Immagine 23">
            <a:extLst>
              <a:ext uri="{FF2B5EF4-FFF2-40B4-BE49-F238E27FC236}">
                <a16:creationId xmlns:a16="http://schemas.microsoft.com/office/drawing/2014/main" id="{A0FC1DA5-55AE-45AC-845E-101896E09F4B}"/>
              </a:ext>
            </a:extLst>
          </p:cNvPr>
          <p:cNvPicPr>
            <a:picLocks noChangeAspect="1"/>
          </p:cNvPicPr>
          <p:nvPr/>
        </p:nvPicPr>
        <p:blipFill>
          <a:blip r:embed="rId8"/>
          <a:srcRect/>
          <a:stretch/>
        </p:blipFill>
        <p:spPr>
          <a:xfrm>
            <a:off x="3338778" y="2957271"/>
            <a:ext cx="2563826" cy="1944000"/>
          </a:xfrm>
          <a:prstGeom prst="rect">
            <a:avLst/>
          </a:prstGeom>
        </p:spPr>
      </p:pic>
      <p:sp>
        <p:nvSpPr>
          <p:cNvPr id="52" name="CasellaDiTesto 51">
            <a:extLst>
              <a:ext uri="{FF2B5EF4-FFF2-40B4-BE49-F238E27FC236}">
                <a16:creationId xmlns:a16="http://schemas.microsoft.com/office/drawing/2014/main" id="{933C6A37-C829-4ADE-B8F6-2447C88EE3A9}"/>
              </a:ext>
            </a:extLst>
          </p:cNvPr>
          <p:cNvSpPr txBox="1"/>
          <p:nvPr/>
        </p:nvSpPr>
        <p:spPr>
          <a:xfrm>
            <a:off x="3214869" y="2658492"/>
            <a:ext cx="2702316" cy="307777"/>
          </a:xfrm>
          <a:prstGeom prst="rect">
            <a:avLst/>
          </a:prstGeom>
          <a:noFill/>
        </p:spPr>
        <p:txBody>
          <a:bodyPr wrap="square" rtlCol="0">
            <a:spAutoFit/>
          </a:bodyPr>
          <a:lstStyle/>
          <a:p>
            <a:pPr algn="ctr"/>
            <a:r>
              <a:rPr lang="en-US">
                <a:solidFill>
                  <a:schemeClr val="tx1"/>
                </a:solidFill>
                <a:latin typeface="Roboto" panose="02000000000000000000" pitchFamily="2" charset="0"/>
                <a:ea typeface="Roboto" panose="02000000000000000000" pitchFamily="2" charset="0"/>
                <a:cs typeface="Aldhabi" panose="01000000000000000000" pitchFamily="2" charset="-78"/>
              </a:rPr>
              <a:t>Person 2</a:t>
            </a:r>
          </a:p>
        </p:txBody>
      </p:sp>
      <p:sp>
        <p:nvSpPr>
          <p:cNvPr id="23" name="Google Shape;622;p45">
            <a:extLst>
              <a:ext uri="{FF2B5EF4-FFF2-40B4-BE49-F238E27FC236}">
                <a16:creationId xmlns:a16="http://schemas.microsoft.com/office/drawing/2014/main" id="{C8602D08-92FB-2848-A7E9-F19051884DBC}"/>
              </a:ext>
            </a:extLst>
          </p:cNvPr>
          <p:cNvSpPr txBox="1">
            <a:spLocks/>
          </p:cNvSpPr>
          <p:nvPr/>
        </p:nvSpPr>
        <p:spPr>
          <a:xfrm>
            <a:off x="674939" y="37144"/>
            <a:ext cx="2302667"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b="1">
                <a:solidFill>
                  <a:schemeClr val="accent5">
                    <a:lumMod val="60000"/>
                    <a:lumOff val="40000"/>
                  </a:schemeClr>
                </a:solidFill>
                <a:latin typeface="Amasis MT Pro Black" panose="02040A04050005020304" pitchFamily="18" charset="0"/>
              </a:rPr>
              <a:t>CONTROL VARIABLES</a:t>
            </a:r>
          </a:p>
        </p:txBody>
      </p:sp>
      <p:sp>
        <p:nvSpPr>
          <p:cNvPr id="25" name="Google Shape;622;p45">
            <a:extLst>
              <a:ext uri="{FF2B5EF4-FFF2-40B4-BE49-F238E27FC236}">
                <a16:creationId xmlns:a16="http://schemas.microsoft.com/office/drawing/2014/main" id="{630D40FA-BB53-3349-8667-1BD6EF1CE777}"/>
              </a:ext>
            </a:extLst>
          </p:cNvPr>
          <p:cNvSpPr txBox="1">
            <a:spLocks noGrp="1"/>
          </p:cNvSpPr>
          <p:nvPr>
            <p:ph type="subTitle" idx="1"/>
          </p:nvPr>
        </p:nvSpPr>
        <p:spPr>
          <a:xfrm>
            <a:off x="3502799" y="39910"/>
            <a:ext cx="1931279" cy="364800"/>
          </a:xfrm>
          <a:prstGeom prst="rect">
            <a:avLst/>
          </a:prstGeom>
        </p:spPr>
        <p:txBody>
          <a:bodyPr spcFirstLastPara="1" wrap="square" lIns="91425" tIns="91425" rIns="91425" bIns="91425" anchor="t" anchorCtr="0">
            <a:noAutofit/>
          </a:bodyPr>
          <a:lstStyle/>
          <a:p>
            <a:pPr marL="0" lvl="0" indent="0">
              <a:spcAft>
                <a:spcPts val="1600"/>
              </a:spcAft>
            </a:pPr>
            <a:r>
              <a:rPr lang="en-US" b="1">
                <a:solidFill>
                  <a:schemeClr val="accent5">
                    <a:lumMod val="60000"/>
                    <a:lumOff val="40000"/>
                  </a:schemeClr>
                </a:solidFill>
                <a:latin typeface="Amasis MT Pro Black" panose="02040A04050005020304" pitchFamily="18" charset="0"/>
              </a:rPr>
              <a:t>STATE VARIABLES</a:t>
            </a:r>
          </a:p>
        </p:txBody>
      </p:sp>
      <p:sp>
        <p:nvSpPr>
          <p:cNvPr id="26" name="Google Shape;622;p45">
            <a:extLst>
              <a:ext uri="{FF2B5EF4-FFF2-40B4-BE49-F238E27FC236}">
                <a16:creationId xmlns:a16="http://schemas.microsoft.com/office/drawing/2014/main" id="{D07E49A5-3033-6D42-927F-97C792D233FF}"/>
              </a:ext>
            </a:extLst>
          </p:cNvPr>
          <p:cNvSpPr txBox="1">
            <a:spLocks/>
          </p:cNvSpPr>
          <p:nvPr/>
        </p:nvSpPr>
        <p:spPr>
          <a:xfrm>
            <a:off x="5939447" y="37144"/>
            <a:ext cx="2840924"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b="1">
                <a:solidFill>
                  <a:schemeClr val="accent5">
                    <a:lumMod val="60000"/>
                    <a:lumOff val="40000"/>
                  </a:schemeClr>
                </a:solidFill>
                <a:latin typeface="Amasis MT Pro Black" panose="02040A04050005020304" pitchFamily="18" charset="0"/>
              </a:rPr>
              <a:t>INTENTIONAL VELOCITIES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Immagine 12">
            <a:extLst>
              <a:ext uri="{FF2B5EF4-FFF2-40B4-BE49-F238E27FC236}">
                <a16:creationId xmlns:a16="http://schemas.microsoft.com/office/drawing/2014/main" id="{B6FB698E-0F48-411B-97B1-82F6292B8917}"/>
              </a:ext>
            </a:extLst>
          </p:cNvPr>
          <p:cNvPicPr>
            <a:picLocks noChangeAspect="1"/>
          </p:cNvPicPr>
          <p:nvPr/>
        </p:nvPicPr>
        <p:blipFill>
          <a:blip r:embed="rId3"/>
          <a:srcRect/>
          <a:stretch/>
        </p:blipFill>
        <p:spPr>
          <a:xfrm>
            <a:off x="863644" y="307614"/>
            <a:ext cx="2429548" cy="1926657"/>
          </a:xfrm>
          <a:prstGeom prst="rect">
            <a:avLst/>
          </a:prstGeom>
        </p:spPr>
      </p:pic>
      <p:pic>
        <p:nvPicPr>
          <p:cNvPr id="15" name="Immagine 14">
            <a:extLst>
              <a:ext uri="{FF2B5EF4-FFF2-40B4-BE49-F238E27FC236}">
                <a16:creationId xmlns:a16="http://schemas.microsoft.com/office/drawing/2014/main" id="{7A87BE96-E873-410D-A2C2-E4B83EF300FE}"/>
              </a:ext>
            </a:extLst>
          </p:cNvPr>
          <p:cNvPicPr>
            <a:picLocks noChangeAspect="1"/>
          </p:cNvPicPr>
          <p:nvPr/>
        </p:nvPicPr>
        <p:blipFill>
          <a:blip r:embed="rId4"/>
          <a:srcRect/>
          <a:stretch/>
        </p:blipFill>
        <p:spPr>
          <a:xfrm>
            <a:off x="5905213" y="266707"/>
            <a:ext cx="2451416" cy="1944000"/>
          </a:xfrm>
          <a:prstGeom prst="rect">
            <a:avLst/>
          </a:prstGeom>
        </p:spPr>
      </p:pic>
      <p:sp>
        <p:nvSpPr>
          <p:cNvPr id="18" name="CasellaDiTesto 17">
            <a:extLst>
              <a:ext uri="{FF2B5EF4-FFF2-40B4-BE49-F238E27FC236}">
                <a16:creationId xmlns:a16="http://schemas.microsoft.com/office/drawing/2014/main" id="{30408A56-9D2A-4966-918A-2797999FFF93}"/>
              </a:ext>
            </a:extLst>
          </p:cNvPr>
          <p:cNvSpPr txBox="1"/>
          <p:nvPr/>
        </p:nvSpPr>
        <p:spPr>
          <a:xfrm>
            <a:off x="727259" y="2389212"/>
            <a:ext cx="2702316" cy="307777"/>
          </a:xfrm>
          <a:prstGeom prst="rect">
            <a:avLst/>
          </a:prstGeom>
          <a:noFill/>
        </p:spPr>
        <p:txBody>
          <a:bodyPr wrap="square" rtlCol="0">
            <a:spAutoFit/>
          </a:bodyPr>
          <a:lstStyle/>
          <a:p>
            <a:pPr algn="ctr"/>
            <a:r>
              <a:rPr lang="en-US">
                <a:solidFill>
                  <a:schemeClr val="tx1"/>
                </a:solidFill>
                <a:latin typeface="Roboto" panose="02000000000000000000" pitchFamily="2" charset="0"/>
                <a:ea typeface="Roboto" panose="02000000000000000000" pitchFamily="2" charset="0"/>
                <a:cs typeface="Aldhabi" panose="01000000000000000000" pitchFamily="2" charset="-78"/>
              </a:rPr>
              <a:t>Person 1</a:t>
            </a:r>
          </a:p>
        </p:txBody>
      </p:sp>
      <p:pic>
        <p:nvPicPr>
          <p:cNvPr id="20" name="Immagine 19">
            <a:extLst>
              <a:ext uri="{FF2B5EF4-FFF2-40B4-BE49-F238E27FC236}">
                <a16:creationId xmlns:a16="http://schemas.microsoft.com/office/drawing/2014/main" id="{9333D47E-8DFC-4684-AAD3-39A9D828BACA}"/>
              </a:ext>
            </a:extLst>
          </p:cNvPr>
          <p:cNvPicPr>
            <a:picLocks noChangeAspect="1"/>
          </p:cNvPicPr>
          <p:nvPr/>
        </p:nvPicPr>
        <p:blipFill>
          <a:blip r:embed="rId5"/>
          <a:srcRect/>
          <a:stretch/>
        </p:blipFill>
        <p:spPr>
          <a:xfrm>
            <a:off x="865889" y="2871252"/>
            <a:ext cx="2425057" cy="1943999"/>
          </a:xfrm>
          <a:prstGeom prst="rect">
            <a:avLst/>
          </a:prstGeom>
        </p:spPr>
      </p:pic>
      <p:pic>
        <p:nvPicPr>
          <p:cNvPr id="22" name="Immagine 21">
            <a:extLst>
              <a:ext uri="{FF2B5EF4-FFF2-40B4-BE49-F238E27FC236}">
                <a16:creationId xmlns:a16="http://schemas.microsoft.com/office/drawing/2014/main" id="{5D660C05-237F-425B-B654-47D2D9124487}"/>
              </a:ext>
            </a:extLst>
          </p:cNvPr>
          <p:cNvPicPr>
            <a:picLocks noChangeAspect="1"/>
          </p:cNvPicPr>
          <p:nvPr/>
        </p:nvPicPr>
        <p:blipFill>
          <a:blip r:embed="rId6"/>
          <a:srcRect/>
          <a:stretch/>
        </p:blipFill>
        <p:spPr>
          <a:xfrm>
            <a:off x="5918392" y="2871252"/>
            <a:ext cx="2425057" cy="1944000"/>
          </a:xfrm>
          <a:prstGeom prst="rect">
            <a:avLst/>
          </a:prstGeom>
        </p:spPr>
      </p:pic>
      <p:sp>
        <p:nvSpPr>
          <p:cNvPr id="52" name="CasellaDiTesto 51">
            <a:extLst>
              <a:ext uri="{FF2B5EF4-FFF2-40B4-BE49-F238E27FC236}">
                <a16:creationId xmlns:a16="http://schemas.microsoft.com/office/drawing/2014/main" id="{933C6A37-C829-4ADE-B8F6-2447C88EE3A9}"/>
              </a:ext>
            </a:extLst>
          </p:cNvPr>
          <p:cNvSpPr txBox="1"/>
          <p:nvPr/>
        </p:nvSpPr>
        <p:spPr>
          <a:xfrm>
            <a:off x="5779763" y="2389212"/>
            <a:ext cx="2702316" cy="307777"/>
          </a:xfrm>
          <a:prstGeom prst="rect">
            <a:avLst/>
          </a:prstGeom>
          <a:noFill/>
        </p:spPr>
        <p:txBody>
          <a:bodyPr wrap="square" rtlCol="0">
            <a:spAutoFit/>
          </a:bodyPr>
          <a:lstStyle/>
          <a:p>
            <a:pPr algn="ctr"/>
            <a:r>
              <a:rPr lang="en-US">
                <a:solidFill>
                  <a:schemeClr val="tx1"/>
                </a:solidFill>
                <a:latin typeface="Roboto" panose="02000000000000000000" pitchFamily="2" charset="0"/>
                <a:ea typeface="Roboto" panose="02000000000000000000" pitchFamily="2" charset="0"/>
                <a:cs typeface="Aldhabi" panose="01000000000000000000" pitchFamily="2" charset="-78"/>
              </a:rPr>
              <a:t>Person 2</a:t>
            </a:r>
          </a:p>
        </p:txBody>
      </p:sp>
      <p:sp>
        <p:nvSpPr>
          <p:cNvPr id="23" name="Google Shape;622;p45">
            <a:extLst>
              <a:ext uri="{FF2B5EF4-FFF2-40B4-BE49-F238E27FC236}">
                <a16:creationId xmlns:a16="http://schemas.microsoft.com/office/drawing/2014/main" id="{C8602D08-92FB-2848-A7E9-F19051884DBC}"/>
              </a:ext>
            </a:extLst>
          </p:cNvPr>
          <p:cNvSpPr txBox="1">
            <a:spLocks/>
          </p:cNvSpPr>
          <p:nvPr/>
        </p:nvSpPr>
        <p:spPr>
          <a:xfrm>
            <a:off x="3178886" y="955249"/>
            <a:ext cx="2786227" cy="587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b="1">
                <a:solidFill>
                  <a:schemeClr val="accent5">
                    <a:lumMod val="60000"/>
                    <a:lumOff val="40000"/>
                  </a:schemeClr>
                </a:solidFill>
                <a:latin typeface="Amasis MT Pro Black" panose="02040A04050005020304" pitchFamily="18" charset="0"/>
              </a:rPr>
              <a:t>PROJECTED REPULSIVE POTENTIALS</a:t>
            </a:r>
          </a:p>
        </p:txBody>
      </p:sp>
      <p:sp>
        <p:nvSpPr>
          <p:cNvPr id="26" name="Google Shape;622;p45">
            <a:extLst>
              <a:ext uri="{FF2B5EF4-FFF2-40B4-BE49-F238E27FC236}">
                <a16:creationId xmlns:a16="http://schemas.microsoft.com/office/drawing/2014/main" id="{D07E49A5-3033-6D42-927F-97C792D233FF}"/>
              </a:ext>
            </a:extLst>
          </p:cNvPr>
          <p:cNvSpPr txBox="1">
            <a:spLocks/>
          </p:cNvSpPr>
          <p:nvPr/>
        </p:nvSpPr>
        <p:spPr>
          <a:xfrm>
            <a:off x="3151537" y="3548256"/>
            <a:ext cx="2840924"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b="1">
                <a:solidFill>
                  <a:schemeClr val="accent5">
                    <a:lumMod val="60000"/>
                    <a:lumOff val="40000"/>
                  </a:schemeClr>
                </a:solidFill>
                <a:latin typeface="Amasis MT Pro Black" panose="02040A04050005020304" pitchFamily="18" charset="0"/>
              </a:rPr>
              <a:t>CLEARANCE</a:t>
            </a:r>
          </a:p>
        </p:txBody>
      </p:sp>
    </p:spTree>
    <p:extLst>
      <p:ext uri="{BB962C8B-B14F-4D97-AF65-F5344CB8AC3E}">
        <p14:creationId xmlns:p14="http://schemas.microsoft.com/office/powerpoint/2010/main" val="355263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9" name="Google Shape;279;p34"/>
          <p:cNvSpPr/>
          <p:nvPr/>
        </p:nvSpPr>
        <p:spPr>
          <a:xfrm>
            <a:off x="832312" y="1343527"/>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722374" y="1249301"/>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2503120" y="365242"/>
            <a:ext cx="41373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85" name="Google Shape;285;p34"/>
          <p:cNvSpPr txBox="1">
            <a:spLocks noGrp="1"/>
          </p:cNvSpPr>
          <p:nvPr>
            <p:ph type="subTitle" idx="1"/>
          </p:nvPr>
        </p:nvSpPr>
        <p:spPr>
          <a:xfrm>
            <a:off x="420919" y="2288908"/>
            <a:ext cx="1677846"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3"/>
                </a:solidFill>
              </a:rPr>
              <a:t>INTRODUCTION</a:t>
            </a:r>
            <a:endParaRPr sz="1200">
              <a:solidFill>
                <a:schemeClr val="accent3"/>
              </a:solidFill>
            </a:endParaRPr>
          </a:p>
        </p:txBody>
      </p:sp>
      <p:sp>
        <p:nvSpPr>
          <p:cNvPr id="289" name="Google Shape;289;p34"/>
          <p:cNvSpPr txBox="1">
            <a:spLocks noGrp="1"/>
          </p:cNvSpPr>
          <p:nvPr>
            <p:ph type="subTitle" idx="5"/>
          </p:nvPr>
        </p:nvSpPr>
        <p:spPr>
          <a:xfrm>
            <a:off x="312632" y="2892358"/>
            <a:ext cx="1894419" cy="75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Introduction to Powered Shoes and goal of the project</a:t>
            </a:r>
            <a:endParaRPr sz="1100"/>
          </a:p>
        </p:txBody>
      </p:sp>
      <p:sp>
        <p:nvSpPr>
          <p:cNvPr id="293" name="Google Shape;293;p34"/>
          <p:cNvSpPr txBox="1">
            <a:spLocks noGrp="1"/>
          </p:cNvSpPr>
          <p:nvPr>
            <p:ph type="title" idx="9"/>
          </p:nvPr>
        </p:nvSpPr>
        <p:spPr>
          <a:xfrm>
            <a:off x="861892" y="1530727"/>
            <a:ext cx="647757" cy="3771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2"/>
                </a:solidFill>
              </a:rPr>
              <a:t>1</a:t>
            </a:r>
            <a:endParaRPr>
              <a:solidFill>
                <a:schemeClr val="tx2"/>
              </a:solidFill>
            </a:endParaRPr>
          </a:p>
        </p:txBody>
      </p:sp>
      <p:grpSp>
        <p:nvGrpSpPr>
          <p:cNvPr id="297" name="Google Shape;297;p34"/>
          <p:cNvGrpSpPr/>
          <p:nvPr/>
        </p:nvGrpSpPr>
        <p:grpSpPr>
          <a:xfrm>
            <a:off x="7645700" y="583459"/>
            <a:ext cx="794512" cy="280573"/>
            <a:chOff x="4856845" y="3700725"/>
            <a:chExt cx="326275" cy="115225"/>
          </a:xfrm>
        </p:grpSpPr>
        <p:sp>
          <p:nvSpPr>
            <p:cNvPr id="298" name="Google Shape;298;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4"/>
          <p:cNvGrpSpPr/>
          <p:nvPr/>
        </p:nvGrpSpPr>
        <p:grpSpPr>
          <a:xfrm flipH="1">
            <a:off x="718902" y="583459"/>
            <a:ext cx="794512" cy="280573"/>
            <a:chOff x="4856845" y="3700725"/>
            <a:chExt cx="326275" cy="115225"/>
          </a:xfrm>
        </p:grpSpPr>
        <p:sp>
          <p:nvSpPr>
            <p:cNvPr id="303" name="Google Shape;303;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279;p34">
            <a:extLst>
              <a:ext uri="{FF2B5EF4-FFF2-40B4-BE49-F238E27FC236}">
                <a16:creationId xmlns:a16="http://schemas.microsoft.com/office/drawing/2014/main" id="{F9BB5CAB-9BA1-4E24-A92E-D2FAB275807F}"/>
              </a:ext>
            </a:extLst>
          </p:cNvPr>
          <p:cNvSpPr/>
          <p:nvPr/>
        </p:nvSpPr>
        <p:spPr>
          <a:xfrm>
            <a:off x="2643311" y="2421875"/>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0;p34">
            <a:extLst>
              <a:ext uri="{FF2B5EF4-FFF2-40B4-BE49-F238E27FC236}">
                <a16:creationId xmlns:a16="http://schemas.microsoft.com/office/drawing/2014/main" id="{AF02AF66-97E1-4906-B6CB-DEFB47E0E07F}"/>
              </a:ext>
            </a:extLst>
          </p:cNvPr>
          <p:cNvSpPr/>
          <p:nvPr/>
        </p:nvSpPr>
        <p:spPr>
          <a:xfrm>
            <a:off x="2534518" y="2308413"/>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5;p34">
            <a:extLst>
              <a:ext uri="{FF2B5EF4-FFF2-40B4-BE49-F238E27FC236}">
                <a16:creationId xmlns:a16="http://schemas.microsoft.com/office/drawing/2014/main" id="{EE09E37D-D36D-4163-A7A9-C70162F203D7}"/>
              </a:ext>
            </a:extLst>
          </p:cNvPr>
          <p:cNvSpPr txBox="1">
            <a:spLocks/>
          </p:cNvSpPr>
          <p:nvPr/>
        </p:nvSpPr>
        <p:spPr>
          <a:xfrm>
            <a:off x="2233063" y="3348020"/>
            <a:ext cx="1677846" cy="58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200">
                <a:solidFill>
                  <a:schemeClr val="accent3"/>
                </a:solidFill>
              </a:rPr>
              <a:t>CONTROL DESIGN</a:t>
            </a:r>
          </a:p>
        </p:txBody>
      </p:sp>
      <p:sp>
        <p:nvSpPr>
          <p:cNvPr id="54" name="Google Shape;289;p34">
            <a:extLst>
              <a:ext uri="{FF2B5EF4-FFF2-40B4-BE49-F238E27FC236}">
                <a16:creationId xmlns:a16="http://schemas.microsoft.com/office/drawing/2014/main" id="{5A7A49F4-D791-4A42-96D0-59046CB625E3}"/>
              </a:ext>
            </a:extLst>
          </p:cNvPr>
          <p:cNvSpPr txBox="1">
            <a:spLocks/>
          </p:cNvSpPr>
          <p:nvPr/>
        </p:nvSpPr>
        <p:spPr>
          <a:xfrm>
            <a:off x="2124776" y="3951470"/>
            <a:ext cx="1894419" cy="75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100"/>
              <a:t>Description of the controller, kinematic model and observer</a:t>
            </a:r>
          </a:p>
        </p:txBody>
      </p:sp>
      <p:sp>
        <p:nvSpPr>
          <p:cNvPr id="55" name="Google Shape;293;p34">
            <a:extLst>
              <a:ext uri="{FF2B5EF4-FFF2-40B4-BE49-F238E27FC236}">
                <a16:creationId xmlns:a16="http://schemas.microsoft.com/office/drawing/2014/main" id="{CCF5A263-7A41-4B0B-B447-A6ABDA8CC976}"/>
              </a:ext>
            </a:extLst>
          </p:cNvPr>
          <p:cNvSpPr txBox="1">
            <a:spLocks/>
          </p:cNvSpPr>
          <p:nvPr/>
        </p:nvSpPr>
        <p:spPr>
          <a:xfrm>
            <a:off x="2681710" y="2615452"/>
            <a:ext cx="647757" cy="377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a:solidFill>
                  <a:schemeClr val="tx2"/>
                </a:solidFill>
              </a:rPr>
              <a:t>2</a:t>
            </a:r>
          </a:p>
        </p:txBody>
      </p:sp>
      <p:sp>
        <p:nvSpPr>
          <p:cNvPr id="56" name="Google Shape;279;p34">
            <a:extLst>
              <a:ext uri="{FF2B5EF4-FFF2-40B4-BE49-F238E27FC236}">
                <a16:creationId xmlns:a16="http://schemas.microsoft.com/office/drawing/2014/main" id="{CB1CB637-68CF-4A55-9C4A-D26BF0B519A4}"/>
              </a:ext>
            </a:extLst>
          </p:cNvPr>
          <p:cNvSpPr/>
          <p:nvPr/>
        </p:nvSpPr>
        <p:spPr>
          <a:xfrm>
            <a:off x="4242728" y="1352677"/>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0;p34">
            <a:extLst>
              <a:ext uri="{FF2B5EF4-FFF2-40B4-BE49-F238E27FC236}">
                <a16:creationId xmlns:a16="http://schemas.microsoft.com/office/drawing/2014/main" id="{0C958880-D0F8-4974-884D-8C30E4AC18BE}"/>
              </a:ext>
            </a:extLst>
          </p:cNvPr>
          <p:cNvSpPr/>
          <p:nvPr/>
        </p:nvSpPr>
        <p:spPr>
          <a:xfrm>
            <a:off x="4132790" y="1248021"/>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5;p34">
            <a:extLst>
              <a:ext uri="{FF2B5EF4-FFF2-40B4-BE49-F238E27FC236}">
                <a16:creationId xmlns:a16="http://schemas.microsoft.com/office/drawing/2014/main" id="{9F442773-F9F6-4D86-980F-62F26F99C21A}"/>
              </a:ext>
            </a:extLst>
          </p:cNvPr>
          <p:cNvSpPr txBox="1">
            <a:spLocks/>
          </p:cNvSpPr>
          <p:nvPr/>
        </p:nvSpPr>
        <p:spPr>
          <a:xfrm>
            <a:off x="3800599" y="2287628"/>
            <a:ext cx="1677846" cy="58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200">
                <a:solidFill>
                  <a:schemeClr val="accent3"/>
                </a:solidFill>
              </a:rPr>
              <a:t>IMPLEMENTATION</a:t>
            </a:r>
          </a:p>
        </p:txBody>
      </p:sp>
      <p:sp>
        <p:nvSpPr>
          <p:cNvPr id="59" name="Google Shape;289;p34">
            <a:extLst>
              <a:ext uri="{FF2B5EF4-FFF2-40B4-BE49-F238E27FC236}">
                <a16:creationId xmlns:a16="http://schemas.microsoft.com/office/drawing/2014/main" id="{66207677-4095-4290-A9F9-708F79ECADA9}"/>
              </a:ext>
            </a:extLst>
          </p:cNvPr>
          <p:cNvSpPr txBox="1">
            <a:spLocks/>
          </p:cNvSpPr>
          <p:nvPr/>
        </p:nvSpPr>
        <p:spPr>
          <a:xfrm>
            <a:off x="3692312" y="2891078"/>
            <a:ext cx="1894419" cy="75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100"/>
              <a:t>Description of the code and implementation setting</a:t>
            </a:r>
          </a:p>
        </p:txBody>
      </p:sp>
      <p:sp>
        <p:nvSpPr>
          <p:cNvPr id="60" name="Google Shape;293;p34">
            <a:extLst>
              <a:ext uri="{FF2B5EF4-FFF2-40B4-BE49-F238E27FC236}">
                <a16:creationId xmlns:a16="http://schemas.microsoft.com/office/drawing/2014/main" id="{314DC1D2-B405-467B-8CBD-FF3E46527AAD}"/>
              </a:ext>
            </a:extLst>
          </p:cNvPr>
          <p:cNvSpPr txBox="1">
            <a:spLocks/>
          </p:cNvSpPr>
          <p:nvPr/>
        </p:nvSpPr>
        <p:spPr>
          <a:xfrm>
            <a:off x="4278627" y="1551907"/>
            <a:ext cx="647757" cy="377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a:solidFill>
                  <a:schemeClr val="tx2"/>
                </a:solidFill>
              </a:rPr>
              <a:t>3</a:t>
            </a:r>
          </a:p>
        </p:txBody>
      </p:sp>
      <p:sp>
        <p:nvSpPr>
          <p:cNvPr id="61" name="Google Shape;279;p34">
            <a:extLst>
              <a:ext uri="{FF2B5EF4-FFF2-40B4-BE49-F238E27FC236}">
                <a16:creationId xmlns:a16="http://schemas.microsoft.com/office/drawing/2014/main" id="{0B7E093D-CE75-477B-B14A-2408D0782CEE}"/>
              </a:ext>
            </a:extLst>
          </p:cNvPr>
          <p:cNvSpPr/>
          <p:nvPr/>
        </p:nvSpPr>
        <p:spPr>
          <a:xfrm>
            <a:off x="5956575" y="2421875"/>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0;p34">
            <a:extLst>
              <a:ext uri="{FF2B5EF4-FFF2-40B4-BE49-F238E27FC236}">
                <a16:creationId xmlns:a16="http://schemas.microsoft.com/office/drawing/2014/main" id="{713E4922-499C-4E7A-90A9-9745F339886C}"/>
              </a:ext>
            </a:extLst>
          </p:cNvPr>
          <p:cNvSpPr/>
          <p:nvPr/>
        </p:nvSpPr>
        <p:spPr>
          <a:xfrm>
            <a:off x="5838638" y="2308413"/>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5;p34">
            <a:extLst>
              <a:ext uri="{FF2B5EF4-FFF2-40B4-BE49-F238E27FC236}">
                <a16:creationId xmlns:a16="http://schemas.microsoft.com/office/drawing/2014/main" id="{B1FBEDF0-CA11-446A-AF04-FFD32C4C9A7F}"/>
              </a:ext>
            </a:extLst>
          </p:cNvPr>
          <p:cNvSpPr txBox="1">
            <a:spLocks/>
          </p:cNvSpPr>
          <p:nvPr/>
        </p:nvSpPr>
        <p:spPr>
          <a:xfrm>
            <a:off x="5495796" y="3348020"/>
            <a:ext cx="1677846" cy="58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200">
                <a:solidFill>
                  <a:schemeClr val="accent3"/>
                </a:solidFill>
              </a:rPr>
              <a:t>EXPERIMENTS</a:t>
            </a:r>
          </a:p>
        </p:txBody>
      </p:sp>
      <p:sp>
        <p:nvSpPr>
          <p:cNvPr id="64" name="Google Shape;289;p34">
            <a:extLst>
              <a:ext uri="{FF2B5EF4-FFF2-40B4-BE49-F238E27FC236}">
                <a16:creationId xmlns:a16="http://schemas.microsoft.com/office/drawing/2014/main" id="{B7CBC172-F3D0-4E1D-8F41-25D0F92C9840}"/>
              </a:ext>
            </a:extLst>
          </p:cNvPr>
          <p:cNvSpPr txBox="1">
            <a:spLocks/>
          </p:cNvSpPr>
          <p:nvPr/>
        </p:nvSpPr>
        <p:spPr>
          <a:xfrm>
            <a:off x="5437906" y="3913549"/>
            <a:ext cx="1894419" cy="75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100"/>
              <a:t>Presentation of the simulations and results</a:t>
            </a:r>
          </a:p>
        </p:txBody>
      </p:sp>
      <p:sp>
        <p:nvSpPr>
          <p:cNvPr id="65" name="Google Shape;293;p34">
            <a:extLst>
              <a:ext uri="{FF2B5EF4-FFF2-40B4-BE49-F238E27FC236}">
                <a16:creationId xmlns:a16="http://schemas.microsoft.com/office/drawing/2014/main" id="{3DA851A1-DEF0-42B6-8080-AF59ACAEF864}"/>
              </a:ext>
            </a:extLst>
          </p:cNvPr>
          <p:cNvSpPr txBox="1">
            <a:spLocks/>
          </p:cNvSpPr>
          <p:nvPr/>
        </p:nvSpPr>
        <p:spPr>
          <a:xfrm>
            <a:off x="5985830" y="2615452"/>
            <a:ext cx="647757" cy="377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a:solidFill>
                  <a:schemeClr val="tx2"/>
                </a:solidFill>
              </a:rPr>
              <a:t>4</a:t>
            </a:r>
          </a:p>
        </p:txBody>
      </p:sp>
      <p:sp>
        <p:nvSpPr>
          <p:cNvPr id="66" name="Google Shape;279;p34">
            <a:extLst>
              <a:ext uri="{FF2B5EF4-FFF2-40B4-BE49-F238E27FC236}">
                <a16:creationId xmlns:a16="http://schemas.microsoft.com/office/drawing/2014/main" id="{AC666BCE-1BD0-4E03-B24E-067EF59EC197}"/>
              </a:ext>
            </a:extLst>
          </p:cNvPr>
          <p:cNvSpPr/>
          <p:nvPr/>
        </p:nvSpPr>
        <p:spPr>
          <a:xfrm>
            <a:off x="7407391" y="1484427"/>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0;p34">
            <a:extLst>
              <a:ext uri="{FF2B5EF4-FFF2-40B4-BE49-F238E27FC236}">
                <a16:creationId xmlns:a16="http://schemas.microsoft.com/office/drawing/2014/main" id="{9DD49577-6E2C-49F4-BA6A-9738B0406DCC}"/>
              </a:ext>
            </a:extLst>
          </p:cNvPr>
          <p:cNvSpPr/>
          <p:nvPr/>
        </p:nvSpPr>
        <p:spPr>
          <a:xfrm>
            <a:off x="7298598" y="1370965"/>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85;p34">
            <a:extLst>
              <a:ext uri="{FF2B5EF4-FFF2-40B4-BE49-F238E27FC236}">
                <a16:creationId xmlns:a16="http://schemas.microsoft.com/office/drawing/2014/main" id="{16C151DA-B4C4-4E7A-99EE-77A269168958}"/>
              </a:ext>
            </a:extLst>
          </p:cNvPr>
          <p:cNvSpPr txBox="1">
            <a:spLocks/>
          </p:cNvSpPr>
          <p:nvPr/>
        </p:nvSpPr>
        <p:spPr>
          <a:xfrm>
            <a:off x="6997143" y="2410572"/>
            <a:ext cx="1677846" cy="58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200">
                <a:solidFill>
                  <a:schemeClr val="accent3"/>
                </a:solidFill>
              </a:rPr>
              <a:t>CONCLUSION</a:t>
            </a:r>
          </a:p>
        </p:txBody>
      </p:sp>
      <p:sp>
        <p:nvSpPr>
          <p:cNvPr id="69" name="Google Shape;289;p34">
            <a:extLst>
              <a:ext uri="{FF2B5EF4-FFF2-40B4-BE49-F238E27FC236}">
                <a16:creationId xmlns:a16="http://schemas.microsoft.com/office/drawing/2014/main" id="{C72CE346-4829-474F-81C9-1D1D20C10B31}"/>
              </a:ext>
            </a:extLst>
          </p:cNvPr>
          <p:cNvSpPr txBox="1">
            <a:spLocks/>
          </p:cNvSpPr>
          <p:nvPr/>
        </p:nvSpPr>
        <p:spPr>
          <a:xfrm>
            <a:off x="6916763" y="2910907"/>
            <a:ext cx="1894419" cy="75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100"/>
              <a:t>Final comments</a:t>
            </a:r>
          </a:p>
        </p:txBody>
      </p:sp>
      <p:sp>
        <p:nvSpPr>
          <p:cNvPr id="70" name="Google Shape;293;p34">
            <a:extLst>
              <a:ext uri="{FF2B5EF4-FFF2-40B4-BE49-F238E27FC236}">
                <a16:creationId xmlns:a16="http://schemas.microsoft.com/office/drawing/2014/main" id="{A2317EC0-B382-4369-A293-1229BDBFCAE0}"/>
              </a:ext>
            </a:extLst>
          </p:cNvPr>
          <p:cNvSpPr txBox="1">
            <a:spLocks/>
          </p:cNvSpPr>
          <p:nvPr/>
        </p:nvSpPr>
        <p:spPr>
          <a:xfrm>
            <a:off x="7445790" y="1678004"/>
            <a:ext cx="647757" cy="377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a:solidFill>
                  <a:schemeClr val="tx2"/>
                </a:solidFill>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699555" y="672248"/>
            <a:ext cx="30954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PEOPLE</a:t>
            </a:r>
            <a:br>
              <a:rPr lang="en"/>
            </a:br>
            <a:r>
              <a:rPr lang="en" sz="1200"/>
              <a:t>(no noise)</a:t>
            </a:r>
            <a:endParaRPr/>
          </a:p>
        </p:txBody>
      </p:sp>
      <mc:AlternateContent xmlns:mc="http://schemas.openxmlformats.org/markup-compatibility/2006">
        <mc:Choice xmlns:a14="http://schemas.microsoft.com/office/drawing/2010/main" Requires="a14">
          <p:sp>
            <p:nvSpPr>
              <p:cNvPr id="463" name="Google Shape;463;p41"/>
              <p:cNvSpPr txBox="1">
                <a:spLocks noGrp="1"/>
              </p:cNvSpPr>
              <p:nvPr>
                <p:ph type="subTitle" idx="3"/>
              </p:nvPr>
            </p:nvSpPr>
            <p:spPr>
              <a:xfrm>
                <a:off x="342026" y="1863268"/>
                <a:ext cx="4117816" cy="2765252"/>
              </a:xfrm>
              <a:prstGeom prst="rect">
                <a:avLst/>
              </a:prstGeom>
            </p:spPr>
            <p:txBody>
              <a:bodyPr spcFirstLastPara="1" wrap="square" lIns="91425" tIns="91425" rIns="91425" bIns="91425" anchor="ctr" anchorCtr="0">
                <a:noAutofit/>
              </a:bodyPr>
              <a:lstStyle/>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The initial positions are:</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0" lvl="0" indent="0" algn="just">
                  <a:buClr>
                    <a:schemeClr val="dk1"/>
                  </a:buClr>
                  <a:buSzPts val="1100"/>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ea typeface="Roboto" panose="02000000000000000000" pitchFamily="2" charset="0"/>
                            </a:rPr>
                          </m:ctrlPr>
                        </m:sSubPr>
                        <m:e>
                          <m:r>
                            <a:rPr lang="it-IT" b="0" i="1" smtClean="0">
                              <a:latin typeface="Cambria Math" panose="02040503050406030204" pitchFamily="18" charset="0"/>
                              <a:ea typeface="Roboto" panose="02000000000000000000" pitchFamily="2" charset="0"/>
                            </a:rPr>
                            <m:t>𝑞</m:t>
                          </m:r>
                        </m:e>
                        <m:sub>
                          <m:r>
                            <a:rPr lang="it-IT" b="0" i="1" smtClean="0">
                              <a:latin typeface="Cambria Math" panose="02040503050406030204" pitchFamily="18" charset="0"/>
                              <a:ea typeface="Roboto" panose="02000000000000000000" pitchFamily="2" charset="0"/>
                            </a:rPr>
                            <m:t>1</m:t>
                          </m:r>
                        </m:sub>
                      </m:sSub>
                      <m:r>
                        <a:rPr lang="it-IT" b="0" i="1" smtClean="0">
                          <a:latin typeface="Cambria Math" panose="02040503050406030204" pitchFamily="18" charset="0"/>
                          <a:ea typeface="Roboto" panose="02000000000000000000" pitchFamily="2" charset="0"/>
                        </a:rPr>
                        <m:t>=</m:t>
                      </m:r>
                      <m:d>
                        <m:dPr>
                          <m:begChr m:val="["/>
                          <m:endChr m:val="]"/>
                          <m:ctrlPr>
                            <a:rPr lang="it-IT" b="0" i="1" smtClean="0">
                              <a:latin typeface="Cambria Math" panose="02040503050406030204" pitchFamily="18" charset="0"/>
                              <a:ea typeface="Roboto" panose="02000000000000000000" pitchFamily="2" charset="0"/>
                            </a:rPr>
                          </m:ctrlPr>
                        </m:dPr>
                        <m:e>
                          <m:m>
                            <m:mPr>
                              <m:mcs>
                                <m:mc>
                                  <m:mcPr>
                                    <m:count m:val="3"/>
                                    <m:mcJc m:val="center"/>
                                  </m:mcPr>
                                </m:mc>
                              </m:mcs>
                              <m:ctrlPr>
                                <a:rPr lang="it-IT" b="0" i="1" smtClean="0">
                                  <a:latin typeface="Cambria Math" panose="02040503050406030204" pitchFamily="18" charset="0"/>
                                  <a:ea typeface="Roboto" panose="02000000000000000000" pitchFamily="2" charset="0"/>
                                </a:rPr>
                              </m:ctrlPr>
                            </m:mPr>
                            <m:mr>
                              <m:e>
                                <m:r>
                                  <m:rPr>
                                    <m:brk m:alnAt="7"/>
                                  </m:rPr>
                                  <a:rPr lang="it-IT" b="0" i="1" smtClean="0">
                                    <a:latin typeface="Cambria Math" panose="02040503050406030204" pitchFamily="18" charset="0"/>
                                    <a:ea typeface="Roboto" panose="02000000000000000000" pitchFamily="2" charset="0"/>
                                  </a:rPr>
                                  <m:t>2</m:t>
                                </m:r>
                              </m:e>
                              <m:e>
                                <m:r>
                                  <a:rPr lang="it-IT" b="0" i="1" smtClean="0">
                                    <a:latin typeface="Cambria Math" panose="02040503050406030204" pitchFamily="18" charset="0"/>
                                    <a:ea typeface="Roboto" panose="02000000000000000000" pitchFamily="2" charset="0"/>
                                  </a:rPr>
                                  <m:t>2</m:t>
                                </m:r>
                              </m:e>
                              <m:e>
                                <m:f>
                                  <m:fPr>
                                    <m:ctrlPr>
                                      <a:rPr lang="it-IT" b="0" i="1" smtClean="0">
                                        <a:latin typeface="Cambria Math" panose="02040503050406030204" pitchFamily="18" charset="0"/>
                                        <a:ea typeface="Roboto" panose="02000000000000000000" pitchFamily="2" charset="0"/>
                                      </a:rPr>
                                    </m:ctrlPr>
                                  </m:fPr>
                                  <m:num>
                                    <m:r>
                                      <a:rPr lang="it-IT" b="0" i="1" smtClean="0">
                                        <a:latin typeface="Cambria Math" panose="02040503050406030204" pitchFamily="18" charset="0"/>
                                        <a:ea typeface="Roboto" panose="02000000000000000000" pitchFamily="2" charset="0"/>
                                      </a:rPr>
                                      <m:t>𝜋</m:t>
                                    </m:r>
                                  </m:num>
                                  <m:den>
                                    <m:r>
                                      <a:rPr lang="it-IT" b="0" i="1" smtClean="0">
                                        <a:latin typeface="Cambria Math" panose="02040503050406030204" pitchFamily="18" charset="0"/>
                                        <a:ea typeface="Roboto" panose="02000000000000000000" pitchFamily="2" charset="0"/>
                                      </a:rPr>
                                      <m:t>3</m:t>
                                    </m:r>
                                  </m:den>
                                </m:f>
                              </m:e>
                            </m:mr>
                          </m:m>
                        </m:e>
                      </m:d>
                    </m:oMath>
                  </m:oMathPara>
                </a14:m>
                <a:endParaRPr lang="it-IT" b="0">
                  <a:latin typeface="Roboto" panose="02000000000000000000" pitchFamily="2" charset="0"/>
                  <a:ea typeface="Roboto" panose="02000000000000000000" pitchFamily="2" charset="0"/>
                </a:endParaRPr>
              </a:p>
              <a:p>
                <a:pPr marL="0" lvl="0" indent="0" algn="just">
                  <a:buClr>
                    <a:schemeClr val="dk1"/>
                  </a:buClr>
                  <a:buSzPts val="1100"/>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ea typeface="Roboto" panose="02000000000000000000" pitchFamily="2" charset="0"/>
                            </a:rPr>
                          </m:ctrlPr>
                        </m:sSubPr>
                        <m:e>
                          <m:r>
                            <a:rPr lang="it-IT" b="0" i="1" smtClean="0">
                              <a:latin typeface="Cambria Math" panose="02040503050406030204" pitchFamily="18" charset="0"/>
                              <a:ea typeface="Roboto" panose="02000000000000000000" pitchFamily="2" charset="0"/>
                            </a:rPr>
                            <m:t>𝑞</m:t>
                          </m:r>
                        </m:e>
                        <m:sub>
                          <m:r>
                            <a:rPr lang="it-IT" b="0" i="1" smtClean="0">
                              <a:latin typeface="Cambria Math" panose="02040503050406030204" pitchFamily="18" charset="0"/>
                              <a:ea typeface="Roboto" panose="02000000000000000000" pitchFamily="2" charset="0"/>
                            </a:rPr>
                            <m:t>2</m:t>
                          </m:r>
                        </m:sub>
                      </m:sSub>
                      <m:r>
                        <a:rPr lang="it-IT" b="0" i="1" smtClean="0">
                          <a:latin typeface="Cambria Math" panose="02040503050406030204" pitchFamily="18" charset="0"/>
                          <a:ea typeface="Roboto" panose="02000000000000000000" pitchFamily="2" charset="0"/>
                        </a:rPr>
                        <m:t>=</m:t>
                      </m:r>
                      <m:d>
                        <m:dPr>
                          <m:begChr m:val="["/>
                          <m:endChr m:val="]"/>
                          <m:ctrlPr>
                            <a:rPr lang="it-IT" b="0" i="1" smtClean="0">
                              <a:latin typeface="Cambria Math" panose="02040503050406030204" pitchFamily="18" charset="0"/>
                              <a:ea typeface="Roboto" panose="02000000000000000000" pitchFamily="2" charset="0"/>
                            </a:rPr>
                          </m:ctrlPr>
                        </m:dPr>
                        <m:e>
                          <m:m>
                            <m:mPr>
                              <m:mcs>
                                <m:mc>
                                  <m:mcPr>
                                    <m:count m:val="3"/>
                                    <m:mcJc m:val="center"/>
                                  </m:mcPr>
                                </m:mc>
                              </m:mcs>
                              <m:ctrlPr>
                                <a:rPr lang="it-IT" b="0" i="1" smtClean="0">
                                  <a:latin typeface="Cambria Math" panose="02040503050406030204" pitchFamily="18" charset="0"/>
                                  <a:ea typeface="Roboto" panose="02000000000000000000" pitchFamily="2" charset="0"/>
                                </a:rPr>
                              </m:ctrlPr>
                            </m:mPr>
                            <m:mr>
                              <m:e>
                                <m:r>
                                  <m:rPr>
                                    <m:brk m:alnAt="7"/>
                                  </m:rPr>
                                  <a:rPr lang="it-IT" b="0" i="1" smtClean="0">
                                    <a:latin typeface="Cambria Math" panose="02040503050406030204" pitchFamily="18" charset="0"/>
                                    <a:ea typeface="Roboto" panose="02000000000000000000" pitchFamily="2" charset="0"/>
                                  </a:rPr>
                                  <m:t>3</m:t>
                                </m:r>
                              </m:e>
                              <m:e>
                                <m:r>
                                  <a:rPr lang="it-IT" b="0" i="1" smtClean="0">
                                    <a:latin typeface="Cambria Math" panose="02040503050406030204" pitchFamily="18" charset="0"/>
                                    <a:ea typeface="Roboto" panose="02000000000000000000" pitchFamily="2" charset="0"/>
                                  </a:rPr>
                                  <m:t>2</m:t>
                                </m:r>
                              </m:e>
                              <m:e>
                                <m:f>
                                  <m:fPr>
                                    <m:ctrlPr>
                                      <a:rPr lang="it-IT" b="0" i="1" smtClean="0">
                                        <a:latin typeface="Cambria Math" panose="02040503050406030204" pitchFamily="18" charset="0"/>
                                        <a:ea typeface="Roboto" panose="02000000000000000000" pitchFamily="2" charset="0"/>
                                      </a:rPr>
                                    </m:ctrlPr>
                                  </m:fPr>
                                  <m:num>
                                    <m:r>
                                      <a:rPr lang="it-IT" b="0" i="1" smtClean="0">
                                        <a:latin typeface="Cambria Math" panose="02040503050406030204" pitchFamily="18" charset="0"/>
                                        <a:ea typeface="Roboto" panose="02000000000000000000" pitchFamily="2" charset="0"/>
                                      </a:rPr>
                                      <m:t>𝜋</m:t>
                                    </m:r>
                                  </m:num>
                                  <m:den>
                                    <m:r>
                                      <a:rPr lang="it-IT" b="0" i="1" smtClean="0">
                                        <a:latin typeface="Cambria Math" panose="02040503050406030204" pitchFamily="18" charset="0"/>
                                        <a:ea typeface="Roboto" panose="02000000000000000000" pitchFamily="2" charset="0"/>
                                      </a:rPr>
                                      <m:t>4</m:t>
                                    </m:r>
                                  </m:den>
                                </m:f>
                              </m:e>
                            </m:mr>
                          </m:m>
                        </m:e>
                      </m:d>
                    </m:oMath>
                  </m:oMathPara>
                </a14:m>
                <a:endParaRPr lang="it-IT">
                  <a:latin typeface="Roboto" panose="02000000000000000000" pitchFamily="2" charset="0"/>
                  <a:ea typeface="Roboto" panose="02000000000000000000" pitchFamily="2" charset="0"/>
                </a:endParaRPr>
              </a:p>
              <a:p>
                <a:pPr marL="0" lvl="0" indent="0" algn="just">
                  <a:buClr>
                    <a:schemeClr val="dk1"/>
                  </a:buClr>
                  <a:buSzPts val="1100"/>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ea typeface="Roboto" panose="02000000000000000000" pitchFamily="2" charset="0"/>
                            </a:rPr>
                          </m:ctrlPr>
                        </m:sSubPr>
                        <m:e>
                          <m:r>
                            <a:rPr lang="it-IT" b="0" i="1" smtClean="0">
                              <a:latin typeface="Cambria Math" panose="02040503050406030204" pitchFamily="18" charset="0"/>
                              <a:ea typeface="Roboto" panose="02000000000000000000" pitchFamily="2" charset="0"/>
                            </a:rPr>
                            <m:t>𝑞</m:t>
                          </m:r>
                        </m:e>
                        <m:sub>
                          <m:r>
                            <a:rPr lang="it-IT" b="0" i="1" smtClean="0">
                              <a:latin typeface="Cambria Math" panose="02040503050406030204" pitchFamily="18" charset="0"/>
                              <a:ea typeface="Roboto" panose="02000000000000000000" pitchFamily="2" charset="0"/>
                            </a:rPr>
                            <m:t>3</m:t>
                          </m:r>
                        </m:sub>
                      </m:sSub>
                      <m:r>
                        <a:rPr lang="it-IT" b="0" i="1" smtClean="0">
                          <a:latin typeface="Cambria Math" panose="02040503050406030204" pitchFamily="18" charset="0"/>
                          <a:ea typeface="Roboto" panose="02000000000000000000" pitchFamily="2" charset="0"/>
                        </a:rPr>
                        <m:t>=</m:t>
                      </m:r>
                      <m:d>
                        <m:dPr>
                          <m:begChr m:val="["/>
                          <m:endChr m:val="]"/>
                          <m:ctrlPr>
                            <a:rPr lang="it-IT" b="0" i="1" smtClean="0">
                              <a:latin typeface="Cambria Math" panose="02040503050406030204" pitchFamily="18" charset="0"/>
                              <a:ea typeface="Roboto" panose="02000000000000000000" pitchFamily="2" charset="0"/>
                            </a:rPr>
                          </m:ctrlPr>
                        </m:dPr>
                        <m:e>
                          <m:m>
                            <m:mPr>
                              <m:mcs>
                                <m:mc>
                                  <m:mcPr>
                                    <m:count m:val="3"/>
                                    <m:mcJc m:val="center"/>
                                  </m:mcPr>
                                </m:mc>
                              </m:mcs>
                              <m:ctrlPr>
                                <a:rPr lang="it-IT" b="0" i="1" smtClean="0">
                                  <a:latin typeface="Cambria Math" panose="02040503050406030204" pitchFamily="18" charset="0"/>
                                  <a:ea typeface="Roboto" panose="02000000000000000000" pitchFamily="2" charset="0"/>
                                </a:rPr>
                              </m:ctrlPr>
                            </m:mPr>
                            <m:mr>
                              <m:e>
                                <m:r>
                                  <m:rPr>
                                    <m:brk m:alnAt="7"/>
                                  </m:rPr>
                                  <a:rPr lang="it-IT" b="0" i="1" smtClean="0">
                                    <a:latin typeface="Cambria Math" panose="02040503050406030204" pitchFamily="18" charset="0"/>
                                    <a:ea typeface="Roboto" panose="02000000000000000000" pitchFamily="2" charset="0"/>
                                  </a:rPr>
                                  <m:t>3</m:t>
                                </m:r>
                              </m:e>
                              <m:e>
                                <m:r>
                                  <a:rPr lang="it-IT" b="0" i="1" smtClean="0">
                                    <a:latin typeface="Cambria Math" panose="02040503050406030204" pitchFamily="18" charset="0"/>
                                    <a:ea typeface="Roboto" panose="02000000000000000000" pitchFamily="2" charset="0"/>
                                  </a:rPr>
                                  <m:t>3</m:t>
                                </m:r>
                              </m:e>
                              <m:e>
                                <m:r>
                                  <a:rPr lang="it-IT" b="0" i="1" smtClean="0">
                                    <a:latin typeface="Cambria Math" panose="02040503050406030204" pitchFamily="18" charset="0"/>
                                    <a:ea typeface="Roboto" panose="02000000000000000000" pitchFamily="2" charset="0"/>
                                  </a:rPr>
                                  <m:t>0</m:t>
                                </m:r>
                              </m:e>
                            </m:mr>
                          </m:m>
                        </m:e>
                      </m:d>
                    </m:oMath>
                  </m:oMathPara>
                </a14:m>
                <a:endParaRPr lang="it-IT" b="0">
                  <a:latin typeface="Roboto" panose="02000000000000000000" pitchFamily="2" charset="0"/>
                  <a:ea typeface="Roboto" panose="02000000000000000000" pitchFamily="2" charset="0"/>
                </a:endParaRPr>
              </a:p>
              <a:p>
                <a:pPr marL="0" lvl="0" indent="0" algn="just">
                  <a:buClr>
                    <a:schemeClr val="dk1"/>
                  </a:buClr>
                  <a:buSzPts val="1100"/>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ea typeface="Roboto" panose="02000000000000000000" pitchFamily="2" charset="0"/>
                            </a:rPr>
                          </m:ctrlPr>
                        </m:sSubPr>
                        <m:e>
                          <m:r>
                            <a:rPr lang="it-IT" b="0" i="1" smtClean="0">
                              <a:latin typeface="Cambria Math" panose="02040503050406030204" pitchFamily="18" charset="0"/>
                              <a:ea typeface="Roboto" panose="02000000000000000000" pitchFamily="2" charset="0"/>
                            </a:rPr>
                            <m:t>𝑞</m:t>
                          </m:r>
                        </m:e>
                        <m:sub>
                          <m:r>
                            <a:rPr lang="it-IT" b="0" i="1" smtClean="0">
                              <a:latin typeface="Cambria Math" panose="02040503050406030204" pitchFamily="18" charset="0"/>
                              <a:ea typeface="Roboto" panose="02000000000000000000" pitchFamily="2" charset="0"/>
                            </a:rPr>
                            <m:t>4</m:t>
                          </m:r>
                        </m:sub>
                      </m:sSub>
                      <m:r>
                        <a:rPr lang="it-IT" b="0" i="1" smtClean="0">
                          <a:latin typeface="Cambria Math" panose="02040503050406030204" pitchFamily="18" charset="0"/>
                          <a:ea typeface="Roboto" panose="02000000000000000000" pitchFamily="2" charset="0"/>
                        </a:rPr>
                        <m:t>=</m:t>
                      </m:r>
                      <m:d>
                        <m:dPr>
                          <m:begChr m:val="["/>
                          <m:endChr m:val="]"/>
                          <m:ctrlPr>
                            <a:rPr lang="it-IT" b="0" i="1" smtClean="0">
                              <a:latin typeface="Cambria Math" panose="02040503050406030204" pitchFamily="18" charset="0"/>
                              <a:ea typeface="Roboto" panose="02000000000000000000" pitchFamily="2" charset="0"/>
                            </a:rPr>
                          </m:ctrlPr>
                        </m:dPr>
                        <m:e>
                          <m:m>
                            <m:mPr>
                              <m:mcs>
                                <m:mc>
                                  <m:mcPr>
                                    <m:count m:val="3"/>
                                    <m:mcJc m:val="center"/>
                                  </m:mcPr>
                                </m:mc>
                              </m:mcs>
                              <m:ctrlPr>
                                <a:rPr lang="it-IT" b="0" i="1" smtClean="0">
                                  <a:latin typeface="Cambria Math" panose="02040503050406030204" pitchFamily="18" charset="0"/>
                                  <a:ea typeface="Roboto" panose="02000000000000000000" pitchFamily="2" charset="0"/>
                                </a:rPr>
                              </m:ctrlPr>
                            </m:mPr>
                            <m:mr>
                              <m:e>
                                <m:r>
                                  <m:rPr>
                                    <m:brk m:alnAt="7"/>
                                  </m:rPr>
                                  <a:rPr lang="it-IT" b="0" i="1" smtClean="0">
                                    <a:latin typeface="Cambria Math" panose="02040503050406030204" pitchFamily="18" charset="0"/>
                                    <a:ea typeface="Roboto" panose="02000000000000000000" pitchFamily="2" charset="0"/>
                                  </a:rPr>
                                  <m:t>2</m:t>
                                </m:r>
                              </m:e>
                              <m:e>
                                <m:r>
                                  <a:rPr lang="it-IT" b="0" i="1" smtClean="0">
                                    <a:latin typeface="Cambria Math" panose="02040503050406030204" pitchFamily="18" charset="0"/>
                                    <a:ea typeface="Roboto" panose="02000000000000000000" pitchFamily="2" charset="0"/>
                                  </a:rPr>
                                  <m:t>3</m:t>
                                </m:r>
                              </m:e>
                              <m:e>
                                <m:f>
                                  <m:fPr>
                                    <m:ctrlPr>
                                      <a:rPr lang="it-IT" b="0" i="1" smtClean="0">
                                        <a:latin typeface="Cambria Math" panose="02040503050406030204" pitchFamily="18" charset="0"/>
                                        <a:ea typeface="Roboto" panose="02000000000000000000" pitchFamily="2" charset="0"/>
                                      </a:rPr>
                                    </m:ctrlPr>
                                  </m:fPr>
                                  <m:num>
                                    <m:r>
                                      <a:rPr lang="it-IT" b="0" i="1" smtClean="0">
                                        <a:latin typeface="Cambria Math" panose="02040503050406030204" pitchFamily="18" charset="0"/>
                                        <a:ea typeface="Roboto" panose="02000000000000000000" pitchFamily="2" charset="0"/>
                                      </a:rPr>
                                      <m:t>𝜋</m:t>
                                    </m:r>
                                  </m:num>
                                  <m:den>
                                    <m:r>
                                      <a:rPr lang="it-IT" b="0" i="1" smtClean="0">
                                        <a:latin typeface="Cambria Math" panose="02040503050406030204" pitchFamily="18" charset="0"/>
                                        <a:ea typeface="Roboto" panose="02000000000000000000" pitchFamily="2" charset="0"/>
                                      </a:rPr>
                                      <m:t>2</m:t>
                                    </m:r>
                                  </m:den>
                                </m:f>
                              </m:e>
                            </m:mr>
                          </m:m>
                        </m:e>
                      </m:d>
                    </m:oMath>
                  </m:oMathPara>
                </a14:m>
                <a:endParaRPr lang="it-IT" b="0">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They start very close to each other but after few seconds of simulation converge to a position so to be equidistant from the others and from the walls.</a:t>
                </a:r>
              </a:p>
            </p:txBody>
          </p:sp>
        </mc:Choice>
        <mc:Fallback>
          <p:sp>
            <p:nvSpPr>
              <p:cNvPr id="463" name="Google Shape;463;p41"/>
              <p:cNvSpPr txBox="1">
                <a:spLocks noGrp="1" noRot="1" noChangeAspect="1" noMove="1" noResize="1" noEditPoints="1" noAdjustHandles="1" noChangeArrowheads="1" noChangeShapeType="1" noTextEdit="1"/>
              </p:cNvSpPr>
              <p:nvPr>
                <p:ph type="subTitle" idx="3"/>
              </p:nvPr>
            </p:nvSpPr>
            <p:spPr>
              <a:xfrm>
                <a:off x="342026" y="1863268"/>
                <a:ext cx="4117816" cy="2765252"/>
              </a:xfrm>
              <a:prstGeom prst="rect">
                <a:avLst/>
              </a:prstGeom>
              <a:blipFill>
                <a:blip r:embed="rId5"/>
                <a:stretch>
                  <a:fillRect t="-2283" r="-307" b="-4566"/>
                </a:stretch>
              </a:blipFill>
            </p:spPr>
            <p:txBody>
              <a:bodyPr/>
              <a:lstStyle/>
              <a:p>
                <a:r>
                  <a:rPr lang="it-IT">
                    <a:noFill/>
                  </a:rPr>
                  <a:t> </a:t>
                </a:r>
              </a:p>
            </p:txBody>
          </p:sp>
        </mc:Fallback>
      </mc:AlternateContent>
      <p:grpSp>
        <p:nvGrpSpPr>
          <p:cNvPr id="464" name="Google Shape;464;p41"/>
          <p:cNvGrpSpPr/>
          <p:nvPr/>
        </p:nvGrpSpPr>
        <p:grpSpPr>
          <a:xfrm>
            <a:off x="1098020" y="1464443"/>
            <a:ext cx="2298470" cy="165380"/>
            <a:chOff x="5660366" y="2837629"/>
            <a:chExt cx="2298470" cy="165380"/>
          </a:xfrm>
        </p:grpSpPr>
        <p:grpSp>
          <p:nvGrpSpPr>
            <p:cNvPr id="465" name="Google Shape;465;p41"/>
            <p:cNvGrpSpPr/>
            <p:nvPr/>
          </p:nvGrpSpPr>
          <p:grpSpPr>
            <a:xfrm>
              <a:off x="7029196" y="2837629"/>
              <a:ext cx="929640" cy="165380"/>
              <a:chOff x="3408885" y="2908779"/>
              <a:chExt cx="929640"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myVideo">
            <a:hlinkClick r:id="" action="ppaction://media"/>
            <a:extLst>
              <a:ext uri="{FF2B5EF4-FFF2-40B4-BE49-F238E27FC236}">
                <a16:creationId xmlns:a16="http://schemas.microsoft.com/office/drawing/2014/main" id="{982BAE2B-4484-48B3-8F0D-BC05833992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20504" y="428969"/>
            <a:ext cx="3859258" cy="3600345"/>
          </a:xfrm>
          <a:prstGeom prst="rect">
            <a:avLst/>
          </a:prstGeom>
          <a:ln>
            <a:noFill/>
          </a:ln>
          <a:effectLst>
            <a:softEdge rad="112500"/>
          </a:effectLst>
        </p:spPr>
      </p:pic>
    </p:spTree>
    <p:extLst>
      <p:ext uri="{BB962C8B-B14F-4D97-AF65-F5344CB8AC3E}">
        <p14:creationId xmlns:p14="http://schemas.microsoft.com/office/powerpoint/2010/main" val="2162161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D6388442-B6E7-4EBE-8AEA-C05DEFE45983}"/>
              </a:ext>
            </a:extLst>
          </p:cNvPr>
          <p:cNvPicPr>
            <a:picLocks noChangeAspect="1"/>
          </p:cNvPicPr>
          <p:nvPr/>
        </p:nvPicPr>
        <p:blipFill>
          <a:blip r:embed="rId3"/>
          <a:stretch>
            <a:fillRect/>
          </a:stretch>
        </p:blipFill>
        <p:spPr>
          <a:xfrm>
            <a:off x="492345" y="229065"/>
            <a:ext cx="2835901" cy="2126319"/>
          </a:xfrm>
          <a:prstGeom prst="rect">
            <a:avLst/>
          </a:prstGeom>
        </p:spPr>
      </p:pic>
      <p:pic>
        <p:nvPicPr>
          <p:cNvPr id="5" name="Immagine 4">
            <a:extLst>
              <a:ext uri="{FF2B5EF4-FFF2-40B4-BE49-F238E27FC236}">
                <a16:creationId xmlns:a16="http://schemas.microsoft.com/office/drawing/2014/main" id="{E28A43CA-1557-4323-B0A4-E70AF0D3B01E}"/>
              </a:ext>
            </a:extLst>
          </p:cNvPr>
          <p:cNvPicPr>
            <a:picLocks noChangeAspect="1"/>
          </p:cNvPicPr>
          <p:nvPr/>
        </p:nvPicPr>
        <p:blipFill>
          <a:blip r:embed="rId4"/>
          <a:stretch>
            <a:fillRect/>
          </a:stretch>
        </p:blipFill>
        <p:spPr>
          <a:xfrm>
            <a:off x="5815753" y="264179"/>
            <a:ext cx="2908525" cy="2180770"/>
          </a:xfrm>
          <a:prstGeom prst="rect">
            <a:avLst/>
          </a:prstGeom>
        </p:spPr>
      </p:pic>
      <p:pic>
        <p:nvPicPr>
          <p:cNvPr id="7" name="Immagine 6">
            <a:extLst>
              <a:ext uri="{FF2B5EF4-FFF2-40B4-BE49-F238E27FC236}">
                <a16:creationId xmlns:a16="http://schemas.microsoft.com/office/drawing/2014/main" id="{D65AD91D-3739-45A5-913C-4E15B8904815}"/>
              </a:ext>
            </a:extLst>
          </p:cNvPr>
          <p:cNvPicPr>
            <a:picLocks noChangeAspect="1"/>
          </p:cNvPicPr>
          <p:nvPr/>
        </p:nvPicPr>
        <p:blipFill>
          <a:blip r:embed="rId5"/>
          <a:stretch>
            <a:fillRect/>
          </a:stretch>
        </p:blipFill>
        <p:spPr>
          <a:xfrm>
            <a:off x="1145487" y="2750538"/>
            <a:ext cx="2890435" cy="2167208"/>
          </a:xfrm>
          <a:prstGeom prst="rect">
            <a:avLst/>
          </a:prstGeom>
        </p:spPr>
      </p:pic>
      <p:pic>
        <p:nvPicPr>
          <p:cNvPr id="9" name="Immagine 8">
            <a:extLst>
              <a:ext uri="{FF2B5EF4-FFF2-40B4-BE49-F238E27FC236}">
                <a16:creationId xmlns:a16="http://schemas.microsoft.com/office/drawing/2014/main" id="{13BFD903-1FE1-4483-A2E1-1CD21DD968E7}"/>
              </a:ext>
            </a:extLst>
          </p:cNvPr>
          <p:cNvPicPr>
            <a:picLocks noChangeAspect="1"/>
          </p:cNvPicPr>
          <p:nvPr/>
        </p:nvPicPr>
        <p:blipFill>
          <a:blip r:embed="rId6"/>
          <a:stretch>
            <a:fillRect/>
          </a:stretch>
        </p:blipFill>
        <p:spPr>
          <a:xfrm>
            <a:off x="5187327" y="2819191"/>
            <a:ext cx="2908525" cy="2180771"/>
          </a:xfrm>
          <a:prstGeom prst="rect">
            <a:avLst/>
          </a:prstGeom>
        </p:spPr>
      </p:pic>
      <p:sp>
        <p:nvSpPr>
          <p:cNvPr id="10" name="CasellaDiTesto 9">
            <a:extLst>
              <a:ext uri="{FF2B5EF4-FFF2-40B4-BE49-F238E27FC236}">
                <a16:creationId xmlns:a16="http://schemas.microsoft.com/office/drawing/2014/main" id="{3BED67D0-42C1-4516-BFB5-6699962A22CB}"/>
              </a:ext>
            </a:extLst>
          </p:cNvPr>
          <p:cNvSpPr txBox="1"/>
          <p:nvPr/>
        </p:nvSpPr>
        <p:spPr>
          <a:xfrm>
            <a:off x="3730685" y="1354564"/>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Control </a:t>
            </a:r>
          </a:p>
          <a:p>
            <a:pPr algn="ctr"/>
            <a:r>
              <a:rPr lang="en-US" sz="2000" b="1">
                <a:solidFill>
                  <a:schemeClr val="accent5">
                    <a:lumMod val="60000"/>
                    <a:lumOff val="40000"/>
                  </a:schemeClr>
                </a:solidFill>
                <a:latin typeface="Amasis MT Pro Black" panose="02040A04050005020304" pitchFamily="18" charset="0"/>
              </a:rPr>
              <a:t>variables</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grpSp>
        <p:nvGrpSpPr>
          <p:cNvPr id="44" name="Google Shape;617;p45">
            <a:extLst>
              <a:ext uri="{FF2B5EF4-FFF2-40B4-BE49-F238E27FC236}">
                <a16:creationId xmlns:a16="http://schemas.microsoft.com/office/drawing/2014/main" id="{ADBD3A97-3A8D-44DE-89B3-B6399AE2C0E3}"/>
              </a:ext>
            </a:extLst>
          </p:cNvPr>
          <p:cNvGrpSpPr/>
          <p:nvPr/>
        </p:nvGrpSpPr>
        <p:grpSpPr>
          <a:xfrm rot="16200000" flipH="1">
            <a:off x="4174744" y="704026"/>
            <a:ext cx="794512" cy="280573"/>
            <a:chOff x="4856845" y="3700725"/>
            <a:chExt cx="326275" cy="115225"/>
          </a:xfrm>
        </p:grpSpPr>
        <p:sp>
          <p:nvSpPr>
            <p:cNvPr id="45" name="Google Shape;618;p45">
              <a:extLst>
                <a:ext uri="{FF2B5EF4-FFF2-40B4-BE49-F238E27FC236}">
                  <a16:creationId xmlns:a16="http://schemas.microsoft.com/office/drawing/2014/main" id="{A8BAA14B-4257-4862-9E03-73A4E550279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6" name="Google Shape;619;p45">
              <a:extLst>
                <a:ext uri="{FF2B5EF4-FFF2-40B4-BE49-F238E27FC236}">
                  <a16:creationId xmlns:a16="http://schemas.microsoft.com/office/drawing/2014/main" id="{98EBB0B5-442C-4C3A-B079-6E22A0578E2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7" name="Google Shape;620;p45">
              <a:extLst>
                <a:ext uri="{FF2B5EF4-FFF2-40B4-BE49-F238E27FC236}">
                  <a16:creationId xmlns:a16="http://schemas.microsoft.com/office/drawing/2014/main" id="{C0C96CF5-F1E5-4E80-A9AB-9C57510CCED5}"/>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8" name="Google Shape;621;p45">
              <a:extLst>
                <a:ext uri="{FF2B5EF4-FFF2-40B4-BE49-F238E27FC236}">
                  <a16:creationId xmlns:a16="http://schemas.microsoft.com/office/drawing/2014/main" id="{E325E64C-B4A2-4E3F-9496-41FEDA33ABCE}"/>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49" name="Google Shape;617;p45">
            <a:extLst>
              <a:ext uri="{FF2B5EF4-FFF2-40B4-BE49-F238E27FC236}">
                <a16:creationId xmlns:a16="http://schemas.microsoft.com/office/drawing/2014/main" id="{57A5C4B4-95F2-433C-B0F0-29B7517070B3}"/>
              </a:ext>
            </a:extLst>
          </p:cNvPr>
          <p:cNvGrpSpPr/>
          <p:nvPr/>
        </p:nvGrpSpPr>
        <p:grpSpPr>
          <a:xfrm rot="5400000" flipH="1">
            <a:off x="4196585" y="2471751"/>
            <a:ext cx="794512" cy="280573"/>
            <a:chOff x="4856845" y="3700725"/>
            <a:chExt cx="326275" cy="115225"/>
          </a:xfrm>
        </p:grpSpPr>
        <p:sp>
          <p:nvSpPr>
            <p:cNvPr id="50" name="Google Shape;618;p45">
              <a:extLst>
                <a:ext uri="{FF2B5EF4-FFF2-40B4-BE49-F238E27FC236}">
                  <a16:creationId xmlns:a16="http://schemas.microsoft.com/office/drawing/2014/main" id="{FF8B564B-189B-4E69-BC3C-57EC8E0B444A}"/>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1" name="Google Shape;619;p45">
              <a:extLst>
                <a:ext uri="{FF2B5EF4-FFF2-40B4-BE49-F238E27FC236}">
                  <a16:creationId xmlns:a16="http://schemas.microsoft.com/office/drawing/2014/main" id="{C57328D2-4912-4A05-937B-7F35F06F6DF1}"/>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3" name="Google Shape;620;p45">
              <a:extLst>
                <a:ext uri="{FF2B5EF4-FFF2-40B4-BE49-F238E27FC236}">
                  <a16:creationId xmlns:a16="http://schemas.microsoft.com/office/drawing/2014/main" id="{07090352-7747-44CC-B709-0CEDB051048C}"/>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4" name="Google Shape;621;p45">
              <a:extLst>
                <a:ext uri="{FF2B5EF4-FFF2-40B4-BE49-F238E27FC236}">
                  <a16:creationId xmlns:a16="http://schemas.microsoft.com/office/drawing/2014/main" id="{805BAEE5-87D7-43F1-B063-96DA0D64B79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12560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354907"/>
            <a:ext cx="1629015" cy="1015663"/>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Projected repulsive potential</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grpSp>
        <p:nvGrpSpPr>
          <p:cNvPr id="31" name="Google Shape;617;p45">
            <a:extLst>
              <a:ext uri="{FF2B5EF4-FFF2-40B4-BE49-F238E27FC236}">
                <a16:creationId xmlns:a16="http://schemas.microsoft.com/office/drawing/2014/main" id="{A51FAD99-3839-45BF-A93F-F1B1B6EA2521}"/>
              </a:ext>
            </a:extLst>
          </p:cNvPr>
          <p:cNvGrpSpPr/>
          <p:nvPr/>
        </p:nvGrpSpPr>
        <p:grpSpPr>
          <a:xfrm rot="16200000" flipH="1">
            <a:off x="4188900" y="661524"/>
            <a:ext cx="794512" cy="280573"/>
            <a:chOff x="4856845" y="3700725"/>
            <a:chExt cx="326275" cy="115225"/>
          </a:xfrm>
        </p:grpSpPr>
        <p:sp>
          <p:nvSpPr>
            <p:cNvPr id="32" name="Google Shape;618;p45">
              <a:extLst>
                <a:ext uri="{FF2B5EF4-FFF2-40B4-BE49-F238E27FC236}">
                  <a16:creationId xmlns:a16="http://schemas.microsoft.com/office/drawing/2014/main" id="{7B924EE4-AB01-4C81-A7F5-495416B8C89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6" name="Google Shape;619;p45">
              <a:extLst>
                <a:ext uri="{FF2B5EF4-FFF2-40B4-BE49-F238E27FC236}">
                  <a16:creationId xmlns:a16="http://schemas.microsoft.com/office/drawing/2014/main" id="{943E3DC7-BD88-453C-97F5-AAE298F8CFE8}"/>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20;p45">
              <a:extLst>
                <a:ext uri="{FF2B5EF4-FFF2-40B4-BE49-F238E27FC236}">
                  <a16:creationId xmlns:a16="http://schemas.microsoft.com/office/drawing/2014/main" id="{042BB48A-DFA2-4279-A677-E7EEAB124C4A}"/>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8" name="Google Shape;621;p45">
              <a:extLst>
                <a:ext uri="{FF2B5EF4-FFF2-40B4-BE49-F238E27FC236}">
                  <a16:creationId xmlns:a16="http://schemas.microsoft.com/office/drawing/2014/main" id="{512E416A-4EA2-40A5-990C-A83B4879414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9" name="Google Shape;617;p45">
            <a:extLst>
              <a:ext uri="{FF2B5EF4-FFF2-40B4-BE49-F238E27FC236}">
                <a16:creationId xmlns:a16="http://schemas.microsoft.com/office/drawing/2014/main" id="{2A4CF93E-0713-4E60-BF29-1A0A919AF455}"/>
              </a:ext>
            </a:extLst>
          </p:cNvPr>
          <p:cNvGrpSpPr/>
          <p:nvPr/>
        </p:nvGrpSpPr>
        <p:grpSpPr>
          <a:xfrm rot="5400000" flipH="1">
            <a:off x="4197081" y="2777985"/>
            <a:ext cx="794510" cy="280573"/>
            <a:chOff x="4856845" y="3700725"/>
            <a:chExt cx="326275" cy="115225"/>
          </a:xfrm>
        </p:grpSpPr>
        <p:sp>
          <p:nvSpPr>
            <p:cNvPr id="40" name="Google Shape;618;p45">
              <a:extLst>
                <a:ext uri="{FF2B5EF4-FFF2-40B4-BE49-F238E27FC236}">
                  <a16:creationId xmlns:a16="http://schemas.microsoft.com/office/drawing/2014/main" id="{528F51F7-EE3A-47E8-8176-05BA6B55BF2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619;p45">
              <a:extLst>
                <a:ext uri="{FF2B5EF4-FFF2-40B4-BE49-F238E27FC236}">
                  <a16:creationId xmlns:a16="http://schemas.microsoft.com/office/drawing/2014/main" id="{BC9D8F86-5277-47F7-9D8B-573E4638E49C}"/>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2" name="Google Shape;620;p45">
              <a:extLst>
                <a:ext uri="{FF2B5EF4-FFF2-40B4-BE49-F238E27FC236}">
                  <a16:creationId xmlns:a16="http://schemas.microsoft.com/office/drawing/2014/main" id="{7E637F30-EFE5-4070-BC4B-D6FECA5283AD}"/>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 name="Google Shape;621;p45">
              <a:extLst>
                <a:ext uri="{FF2B5EF4-FFF2-40B4-BE49-F238E27FC236}">
                  <a16:creationId xmlns:a16="http://schemas.microsoft.com/office/drawing/2014/main" id="{FBDCE521-53CC-46A4-B1CE-ABE9A7963E59}"/>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pic>
        <p:nvPicPr>
          <p:cNvPr id="3" name="Immagine 2">
            <a:extLst>
              <a:ext uri="{FF2B5EF4-FFF2-40B4-BE49-F238E27FC236}">
                <a16:creationId xmlns:a16="http://schemas.microsoft.com/office/drawing/2014/main" id="{F9B09EDC-0792-4E31-B537-8990ABB1DEC5}"/>
              </a:ext>
            </a:extLst>
          </p:cNvPr>
          <p:cNvPicPr>
            <a:picLocks noChangeAspect="1"/>
          </p:cNvPicPr>
          <p:nvPr/>
        </p:nvPicPr>
        <p:blipFill>
          <a:blip r:embed="rId3"/>
          <a:stretch>
            <a:fillRect/>
          </a:stretch>
        </p:blipFill>
        <p:spPr>
          <a:xfrm>
            <a:off x="611329" y="245506"/>
            <a:ext cx="2976675" cy="2231869"/>
          </a:xfrm>
          <a:prstGeom prst="rect">
            <a:avLst/>
          </a:prstGeom>
        </p:spPr>
      </p:pic>
      <p:pic>
        <p:nvPicPr>
          <p:cNvPr id="6" name="Immagine 5">
            <a:extLst>
              <a:ext uri="{FF2B5EF4-FFF2-40B4-BE49-F238E27FC236}">
                <a16:creationId xmlns:a16="http://schemas.microsoft.com/office/drawing/2014/main" id="{A9790EDC-5F82-4FF4-ABD6-E65AF461C8A4}"/>
              </a:ext>
            </a:extLst>
          </p:cNvPr>
          <p:cNvPicPr>
            <a:picLocks noChangeAspect="1"/>
          </p:cNvPicPr>
          <p:nvPr/>
        </p:nvPicPr>
        <p:blipFill>
          <a:blip r:embed="rId4"/>
          <a:stretch>
            <a:fillRect/>
          </a:stretch>
        </p:blipFill>
        <p:spPr>
          <a:xfrm>
            <a:off x="5759682" y="282060"/>
            <a:ext cx="2958673" cy="2218371"/>
          </a:xfrm>
          <a:prstGeom prst="rect">
            <a:avLst/>
          </a:prstGeom>
        </p:spPr>
      </p:pic>
      <p:pic>
        <p:nvPicPr>
          <p:cNvPr id="9" name="Immagine 8">
            <a:extLst>
              <a:ext uri="{FF2B5EF4-FFF2-40B4-BE49-F238E27FC236}">
                <a16:creationId xmlns:a16="http://schemas.microsoft.com/office/drawing/2014/main" id="{1D8C1904-D9FE-41F6-8D67-2542FD81BF70}"/>
              </a:ext>
            </a:extLst>
          </p:cNvPr>
          <p:cNvPicPr>
            <a:picLocks noChangeAspect="1"/>
          </p:cNvPicPr>
          <p:nvPr/>
        </p:nvPicPr>
        <p:blipFill>
          <a:blip r:embed="rId5"/>
          <a:stretch>
            <a:fillRect/>
          </a:stretch>
        </p:blipFill>
        <p:spPr>
          <a:xfrm>
            <a:off x="1137924" y="2730427"/>
            <a:ext cx="2998383" cy="2248144"/>
          </a:xfrm>
          <a:prstGeom prst="rect">
            <a:avLst/>
          </a:prstGeom>
        </p:spPr>
      </p:pic>
      <p:pic>
        <p:nvPicPr>
          <p:cNvPr id="14" name="Immagine 13">
            <a:extLst>
              <a:ext uri="{FF2B5EF4-FFF2-40B4-BE49-F238E27FC236}">
                <a16:creationId xmlns:a16="http://schemas.microsoft.com/office/drawing/2014/main" id="{6B28955A-F038-4AB4-AD4D-E4FD2EAB6491}"/>
              </a:ext>
            </a:extLst>
          </p:cNvPr>
          <p:cNvPicPr>
            <a:picLocks noChangeAspect="1"/>
          </p:cNvPicPr>
          <p:nvPr/>
        </p:nvPicPr>
        <p:blipFill>
          <a:blip r:embed="rId6"/>
          <a:stretch>
            <a:fillRect/>
          </a:stretch>
        </p:blipFill>
        <p:spPr>
          <a:xfrm>
            <a:off x="5127785" y="2750558"/>
            <a:ext cx="2998384" cy="2248145"/>
          </a:xfrm>
          <a:prstGeom prst="rect">
            <a:avLst/>
          </a:prstGeom>
        </p:spPr>
      </p:pic>
    </p:spTree>
    <p:extLst>
      <p:ext uri="{BB962C8B-B14F-4D97-AF65-F5344CB8AC3E}">
        <p14:creationId xmlns:p14="http://schemas.microsoft.com/office/powerpoint/2010/main" val="2443273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552606"/>
            <a:ext cx="1629015" cy="400110"/>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Clearance</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grpSp>
        <p:nvGrpSpPr>
          <p:cNvPr id="44" name="Google Shape;617;p45">
            <a:extLst>
              <a:ext uri="{FF2B5EF4-FFF2-40B4-BE49-F238E27FC236}">
                <a16:creationId xmlns:a16="http://schemas.microsoft.com/office/drawing/2014/main" id="{ADBD3A97-3A8D-44DE-89B3-B6399AE2C0E3}"/>
              </a:ext>
            </a:extLst>
          </p:cNvPr>
          <p:cNvGrpSpPr/>
          <p:nvPr/>
        </p:nvGrpSpPr>
        <p:grpSpPr>
          <a:xfrm rot="16200000" flipH="1">
            <a:off x="4174746" y="703995"/>
            <a:ext cx="794510" cy="280573"/>
            <a:chOff x="4856845" y="3700725"/>
            <a:chExt cx="326275" cy="115225"/>
          </a:xfrm>
        </p:grpSpPr>
        <p:sp>
          <p:nvSpPr>
            <p:cNvPr id="45" name="Google Shape;618;p45">
              <a:extLst>
                <a:ext uri="{FF2B5EF4-FFF2-40B4-BE49-F238E27FC236}">
                  <a16:creationId xmlns:a16="http://schemas.microsoft.com/office/drawing/2014/main" id="{A8BAA14B-4257-4862-9E03-73A4E550279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6" name="Google Shape;619;p45">
              <a:extLst>
                <a:ext uri="{FF2B5EF4-FFF2-40B4-BE49-F238E27FC236}">
                  <a16:creationId xmlns:a16="http://schemas.microsoft.com/office/drawing/2014/main" id="{98EBB0B5-442C-4C3A-B079-6E22A0578E2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7" name="Google Shape;620;p45">
              <a:extLst>
                <a:ext uri="{FF2B5EF4-FFF2-40B4-BE49-F238E27FC236}">
                  <a16:creationId xmlns:a16="http://schemas.microsoft.com/office/drawing/2014/main" id="{C0C96CF5-F1E5-4E80-A9AB-9C57510CCED5}"/>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8" name="Google Shape;621;p45">
              <a:extLst>
                <a:ext uri="{FF2B5EF4-FFF2-40B4-BE49-F238E27FC236}">
                  <a16:creationId xmlns:a16="http://schemas.microsoft.com/office/drawing/2014/main" id="{E325E64C-B4A2-4E3F-9496-41FEDA33ABCE}"/>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49" name="Google Shape;617;p45">
            <a:extLst>
              <a:ext uri="{FF2B5EF4-FFF2-40B4-BE49-F238E27FC236}">
                <a16:creationId xmlns:a16="http://schemas.microsoft.com/office/drawing/2014/main" id="{57A5C4B4-95F2-433C-B0F0-29B7517070B3}"/>
              </a:ext>
            </a:extLst>
          </p:cNvPr>
          <p:cNvGrpSpPr/>
          <p:nvPr/>
        </p:nvGrpSpPr>
        <p:grpSpPr>
          <a:xfrm rot="5400000" flipH="1">
            <a:off x="4194056" y="2562663"/>
            <a:ext cx="794510" cy="280573"/>
            <a:chOff x="4856845" y="3700725"/>
            <a:chExt cx="326275" cy="115225"/>
          </a:xfrm>
        </p:grpSpPr>
        <p:sp>
          <p:nvSpPr>
            <p:cNvPr id="50" name="Google Shape;618;p45">
              <a:extLst>
                <a:ext uri="{FF2B5EF4-FFF2-40B4-BE49-F238E27FC236}">
                  <a16:creationId xmlns:a16="http://schemas.microsoft.com/office/drawing/2014/main" id="{FF8B564B-189B-4E69-BC3C-57EC8E0B444A}"/>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1" name="Google Shape;619;p45">
              <a:extLst>
                <a:ext uri="{FF2B5EF4-FFF2-40B4-BE49-F238E27FC236}">
                  <a16:creationId xmlns:a16="http://schemas.microsoft.com/office/drawing/2014/main" id="{C57328D2-4912-4A05-937B-7F35F06F6DF1}"/>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3" name="Google Shape;620;p45">
              <a:extLst>
                <a:ext uri="{FF2B5EF4-FFF2-40B4-BE49-F238E27FC236}">
                  <a16:creationId xmlns:a16="http://schemas.microsoft.com/office/drawing/2014/main" id="{07090352-7747-44CC-B709-0CEDB051048C}"/>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4" name="Google Shape;621;p45">
              <a:extLst>
                <a:ext uri="{FF2B5EF4-FFF2-40B4-BE49-F238E27FC236}">
                  <a16:creationId xmlns:a16="http://schemas.microsoft.com/office/drawing/2014/main" id="{805BAEE5-87D7-43F1-B063-96DA0D64B79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pic>
        <p:nvPicPr>
          <p:cNvPr id="4" name="Immagine 3">
            <a:extLst>
              <a:ext uri="{FF2B5EF4-FFF2-40B4-BE49-F238E27FC236}">
                <a16:creationId xmlns:a16="http://schemas.microsoft.com/office/drawing/2014/main" id="{2B16F0AF-A194-4F9C-91B1-F2B1AA398D9F}"/>
              </a:ext>
            </a:extLst>
          </p:cNvPr>
          <p:cNvPicPr>
            <a:picLocks noChangeAspect="1"/>
          </p:cNvPicPr>
          <p:nvPr/>
        </p:nvPicPr>
        <p:blipFill>
          <a:blip r:embed="rId3"/>
          <a:stretch>
            <a:fillRect/>
          </a:stretch>
        </p:blipFill>
        <p:spPr>
          <a:xfrm>
            <a:off x="662076" y="245506"/>
            <a:ext cx="2730423" cy="2047232"/>
          </a:xfrm>
          <a:prstGeom prst="rect">
            <a:avLst/>
          </a:prstGeom>
        </p:spPr>
      </p:pic>
      <p:pic>
        <p:nvPicPr>
          <p:cNvPr id="8" name="Immagine 7">
            <a:extLst>
              <a:ext uri="{FF2B5EF4-FFF2-40B4-BE49-F238E27FC236}">
                <a16:creationId xmlns:a16="http://schemas.microsoft.com/office/drawing/2014/main" id="{15D5E54D-E5D2-4DEB-ADA7-01BC36D7DC0D}"/>
              </a:ext>
            </a:extLst>
          </p:cNvPr>
          <p:cNvPicPr>
            <a:picLocks noChangeAspect="1"/>
          </p:cNvPicPr>
          <p:nvPr/>
        </p:nvPicPr>
        <p:blipFill>
          <a:blip r:embed="rId4"/>
          <a:stretch>
            <a:fillRect/>
          </a:stretch>
        </p:blipFill>
        <p:spPr>
          <a:xfrm>
            <a:off x="5894903" y="245506"/>
            <a:ext cx="2730424" cy="2047233"/>
          </a:xfrm>
          <a:prstGeom prst="rect">
            <a:avLst/>
          </a:prstGeom>
        </p:spPr>
      </p:pic>
      <p:pic>
        <p:nvPicPr>
          <p:cNvPr id="13" name="Immagine 12">
            <a:extLst>
              <a:ext uri="{FF2B5EF4-FFF2-40B4-BE49-F238E27FC236}">
                <a16:creationId xmlns:a16="http://schemas.microsoft.com/office/drawing/2014/main" id="{5666BCD4-E090-4A55-8404-326930F1490C}"/>
              </a:ext>
            </a:extLst>
          </p:cNvPr>
          <p:cNvPicPr>
            <a:picLocks noChangeAspect="1"/>
          </p:cNvPicPr>
          <p:nvPr/>
        </p:nvPicPr>
        <p:blipFill>
          <a:blip r:embed="rId5"/>
          <a:stretch>
            <a:fillRect/>
          </a:stretch>
        </p:blipFill>
        <p:spPr>
          <a:xfrm>
            <a:off x="1315218" y="2806657"/>
            <a:ext cx="2710981" cy="2032655"/>
          </a:xfrm>
          <a:prstGeom prst="rect">
            <a:avLst/>
          </a:prstGeom>
        </p:spPr>
      </p:pic>
      <p:pic>
        <p:nvPicPr>
          <p:cNvPr id="15" name="Immagine 14">
            <a:extLst>
              <a:ext uri="{FF2B5EF4-FFF2-40B4-BE49-F238E27FC236}">
                <a16:creationId xmlns:a16="http://schemas.microsoft.com/office/drawing/2014/main" id="{A2188400-C5AE-46B6-93A6-1B79EBE8E743}"/>
              </a:ext>
            </a:extLst>
          </p:cNvPr>
          <p:cNvPicPr>
            <a:picLocks noChangeAspect="1"/>
          </p:cNvPicPr>
          <p:nvPr/>
        </p:nvPicPr>
        <p:blipFill>
          <a:blip r:embed="rId6"/>
          <a:stretch>
            <a:fillRect/>
          </a:stretch>
        </p:blipFill>
        <p:spPr>
          <a:xfrm>
            <a:off x="5288079" y="2780182"/>
            <a:ext cx="2824556" cy="2117812"/>
          </a:xfrm>
          <a:prstGeom prst="rect">
            <a:avLst/>
          </a:prstGeom>
        </p:spPr>
      </p:pic>
    </p:spTree>
    <p:extLst>
      <p:ext uri="{BB962C8B-B14F-4D97-AF65-F5344CB8AC3E}">
        <p14:creationId xmlns:p14="http://schemas.microsoft.com/office/powerpoint/2010/main" val="2232183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354907"/>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State </a:t>
            </a:r>
          </a:p>
          <a:p>
            <a:pPr algn="ctr"/>
            <a:r>
              <a:rPr lang="en-US" sz="2000" b="1">
                <a:solidFill>
                  <a:schemeClr val="accent5">
                    <a:lumMod val="60000"/>
                    <a:lumOff val="40000"/>
                  </a:schemeClr>
                </a:solidFill>
                <a:latin typeface="Amasis MT Pro Black" panose="02040A04050005020304" pitchFamily="18" charset="0"/>
              </a:rPr>
              <a:t>variables</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pic>
        <p:nvPicPr>
          <p:cNvPr id="4" name="Immagine 3">
            <a:extLst>
              <a:ext uri="{FF2B5EF4-FFF2-40B4-BE49-F238E27FC236}">
                <a16:creationId xmlns:a16="http://schemas.microsoft.com/office/drawing/2014/main" id="{B8B0320D-A914-443C-8A0D-2266943CE22A}"/>
              </a:ext>
            </a:extLst>
          </p:cNvPr>
          <p:cNvPicPr>
            <a:picLocks noChangeAspect="1"/>
          </p:cNvPicPr>
          <p:nvPr/>
        </p:nvPicPr>
        <p:blipFill>
          <a:blip r:embed="rId3"/>
          <a:stretch>
            <a:fillRect/>
          </a:stretch>
        </p:blipFill>
        <p:spPr>
          <a:xfrm>
            <a:off x="568298" y="245506"/>
            <a:ext cx="2958673" cy="2218371"/>
          </a:xfrm>
          <a:prstGeom prst="rect">
            <a:avLst/>
          </a:prstGeom>
        </p:spPr>
      </p:pic>
      <p:pic>
        <p:nvPicPr>
          <p:cNvPr id="8" name="Immagine 7">
            <a:extLst>
              <a:ext uri="{FF2B5EF4-FFF2-40B4-BE49-F238E27FC236}">
                <a16:creationId xmlns:a16="http://schemas.microsoft.com/office/drawing/2014/main" id="{3D020165-7FD2-4689-9845-EF24AEF29D9F}"/>
              </a:ext>
            </a:extLst>
          </p:cNvPr>
          <p:cNvPicPr>
            <a:picLocks noChangeAspect="1"/>
          </p:cNvPicPr>
          <p:nvPr/>
        </p:nvPicPr>
        <p:blipFill>
          <a:blip r:embed="rId4"/>
          <a:stretch>
            <a:fillRect/>
          </a:stretch>
        </p:blipFill>
        <p:spPr>
          <a:xfrm>
            <a:off x="5751503" y="264087"/>
            <a:ext cx="2958673" cy="2218371"/>
          </a:xfrm>
          <a:prstGeom prst="rect">
            <a:avLst/>
          </a:prstGeom>
        </p:spPr>
      </p:pic>
      <p:pic>
        <p:nvPicPr>
          <p:cNvPr id="13" name="Immagine 12">
            <a:extLst>
              <a:ext uri="{FF2B5EF4-FFF2-40B4-BE49-F238E27FC236}">
                <a16:creationId xmlns:a16="http://schemas.microsoft.com/office/drawing/2014/main" id="{0BC6039C-A5F7-4379-97A6-40FB1C4DF2DB}"/>
              </a:ext>
            </a:extLst>
          </p:cNvPr>
          <p:cNvPicPr>
            <a:picLocks noChangeAspect="1"/>
          </p:cNvPicPr>
          <p:nvPr/>
        </p:nvPicPr>
        <p:blipFill>
          <a:blip r:embed="rId5"/>
          <a:stretch>
            <a:fillRect/>
          </a:stretch>
        </p:blipFill>
        <p:spPr>
          <a:xfrm>
            <a:off x="1138364" y="2757700"/>
            <a:ext cx="2998383" cy="2248144"/>
          </a:xfrm>
          <a:prstGeom prst="rect">
            <a:avLst/>
          </a:prstGeom>
        </p:spPr>
      </p:pic>
      <p:pic>
        <p:nvPicPr>
          <p:cNvPr id="15" name="Immagine 14">
            <a:extLst>
              <a:ext uri="{FF2B5EF4-FFF2-40B4-BE49-F238E27FC236}">
                <a16:creationId xmlns:a16="http://schemas.microsoft.com/office/drawing/2014/main" id="{779EBC32-50D4-4FAE-A95D-29588D4DCB4F}"/>
              </a:ext>
            </a:extLst>
          </p:cNvPr>
          <p:cNvPicPr>
            <a:picLocks noChangeAspect="1"/>
          </p:cNvPicPr>
          <p:nvPr/>
        </p:nvPicPr>
        <p:blipFill>
          <a:blip r:embed="rId6"/>
          <a:stretch>
            <a:fillRect/>
          </a:stretch>
        </p:blipFill>
        <p:spPr>
          <a:xfrm>
            <a:off x="5127785" y="2757700"/>
            <a:ext cx="2998384" cy="2248145"/>
          </a:xfrm>
          <a:prstGeom prst="rect">
            <a:avLst/>
          </a:prstGeom>
        </p:spPr>
      </p:pic>
      <p:grpSp>
        <p:nvGrpSpPr>
          <p:cNvPr id="31" name="Google Shape;617;p45">
            <a:extLst>
              <a:ext uri="{FF2B5EF4-FFF2-40B4-BE49-F238E27FC236}">
                <a16:creationId xmlns:a16="http://schemas.microsoft.com/office/drawing/2014/main" id="{A51FAD99-3839-45BF-A93F-F1B1B6EA2521}"/>
              </a:ext>
            </a:extLst>
          </p:cNvPr>
          <p:cNvGrpSpPr/>
          <p:nvPr/>
        </p:nvGrpSpPr>
        <p:grpSpPr>
          <a:xfrm rot="16200000" flipH="1">
            <a:off x="4188900" y="661524"/>
            <a:ext cx="794512" cy="280573"/>
            <a:chOff x="4856845" y="3700725"/>
            <a:chExt cx="326275" cy="115225"/>
          </a:xfrm>
        </p:grpSpPr>
        <p:sp>
          <p:nvSpPr>
            <p:cNvPr id="32" name="Google Shape;618;p45">
              <a:extLst>
                <a:ext uri="{FF2B5EF4-FFF2-40B4-BE49-F238E27FC236}">
                  <a16:creationId xmlns:a16="http://schemas.microsoft.com/office/drawing/2014/main" id="{7B924EE4-AB01-4C81-A7F5-495416B8C89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6" name="Google Shape;619;p45">
              <a:extLst>
                <a:ext uri="{FF2B5EF4-FFF2-40B4-BE49-F238E27FC236}">
                  <a16:creationId xmlns:a16="http://schemas.microsoft.com/office/drawing/2014/main" id="{943E3DC7-BD88-453C-97F5-AAE298F8CFE8}"/>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20;p45">
              <a:extLst>
                <a:ext uri="{FF2B5EF4-FFF2-40B4-BE49-F238E27FC236}">
                  <a16:creationId xmlns:a16="http://schemas.microsoft.com/office/drawing/2014/main" id="{042BB48A-DFA2-4279-A677-E7EEAB124C4A}"/>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8" name="Google Shape;621;p45">
              <a:extLst>
                <a:ext uri="{FF2B5EF4-FFF2-40B4-BE49-F238E27FC236}">
                  <a16:creationId xmlns:a16="http://schemas.microsoft.com/office/drawing/2014/main" id="{512E416A-4EA2-40A5-990C-A83B4879414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9" name="Google Shape;617;p45">
            <a:extLst>
              <a:ext uri="{FF2B5EF4-FFF2-40B4-BE49-F238E27FC236}">
                <a16:creationId xmlns:a16="http://schemas.microsoft.com/office/drawing/2014/main" id="{2A4CF93E-0713-4E60-BF29-1A0A919AF455}"/>
              </a:ext>
            </a:extLst>
          </p:cNvPr>
          <p:cNvGrpSpPr/>
          <p:nvPr/>
        </p:nvGrpSpPr>
        <p:grpSpPr>
          <a:xfrm rot="5400000" flipH="1">
            <a:off x="4196585" y="2471751"/>
            <a:ext cx="794512" cy="280573"/>
            <a:chOff x="4856845" y="3700725"/>
            <a:chExt cx="326275" cy="115225"/>
          </a:xfrm>
        </p:grpSpPr>
        <p:sp>
          <p:nvSpPr>
            <p:cNvPr id="40" name="Google Shape;618;p45">
              <a:extLst>
                <a:ext uri="{FF2B5EF4-FFF2-40B4-BE49-F238E27FC236}">
                  <a16:creationId xmlns:a16="http://schemas.microsoft.com/office/drawing/2014/main" id="{528F51F7-EE3A-47E8-8176-05BA6B55BF2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619;p45">
              <a:extLst>
                <a:ext uri="{FF2B5EF4-FFF2-40B4-BE49-F238E27FC236}">
                  <a16:creationId xmlns:a16="http://schemas.microsoft.com/office/drawing/2014/main" id="{BC9D8F86-5277-47F7-9D8B-573E4638E49C}"/>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2" name="Google Shape;620;p45">
              <a:extLst>
                <a:ext uri="{FF2B5EF4-FFF2-40B4-BE49-F238E27FC236}">
                  <a16:creationId xmlns:a16="http://schemas.microsoft.com/office/drawing/2014/main" id="{7E637F30-EFE5-4070-BC4B-D6FECA5283AD}"/>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 name="Google Shape;621;p45">
              <a:extLst>
                <a:ext uri="{FF2B5EF4-FFF2-40B4-BE49-F238E27FC236}">
                  <a16:creationId xmlns:a16="http://schemas.microsoft.com/office/drawing/2014/main" id="{FBDCE521-53CC-46A4-B1CE-ABE9A7963E59}"/>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1685120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571434"/>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Intentional </a:t>
            </a:r>
          </a:p>
          <a:p>
            <a:pPr algn="ctr"/>
            <a:r>
              <a:rPr lang="en-US" sz="2000" b="1">
                <a:solidFill>
                  <a:schemeClr val="accent5">
                    <a:lumMod val="60000"/>
                    <a:lumOff val="40000"/>
                  </a:schemeClr>
                </a:solidFill>
                <a:latin typeface="Amasis MT Pro Black" panose="02040A04050005020304" pitchFamily="18" charset="0"/>
              </a:rPr>
              <a:t>velocity</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504275"/>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pic>
        <p:nvPicPr>
          <p:cNvPr id="3" name="Immagine 2">
            <a:extLst>
              <a:ext uri="{FF2B5EF4-FFF2-40B4-BE49-F238E27FC236}">
                <a16:creationId xmlns:a16="http://schemas.microsoft.com/office/drawing/2014/main" id="{1D3C080A-92E0-43B9-8E01-2086BA96F9D6}"/>
              </a:ext>
            </a:extLst>
          </p:cNvPr>
          <p:cNvPicPr>
            <a:picLocks noChangeAspect="1"/>
          </p:cNvPicPr>
          <p:nvPr/>
        </p:nvPicPr>
        <p:blipFill>
          <a:blip r:embed="rId3"/>
          <a:stretch>
            <a:fillRect/>
          </a:stretch>
        </p:blipFill>
        <p:spPr>
          <a:xfrm>
            <a:off x="604467" y="244925"/>
            <a:ext cx="2958673" cy="2218370"/>
          </a:xfrm>
          <a:prstGeom prst="rect">
            <a:avLst/>
          </a:prstGeom>
        </p:spPr>
      </p:pic>
      <p:pic>
        <p:nvPicPr>
          <p:cNvPr id="6" name="Immagine 5">
            <a:extLst>
              <a:ext uri="{FF2B5EF4-FFF2-40B4-BE49-F238E27FC236}">
                <a16:creationId xmlns:a16="http://schemas.microsoft.com/office/drawing/2014/main" id="{5FF7DAC4-B716-4391-B744-C1F686925BF9}"/>
              </a:ext>
            </a:extLst>
          </p:cNvPr>
          <p:cNvPicPr>
            <a:picLocks noChangeAspect="1"/>
          </p:cNvPicPr>
          <p:nvPr/>
        </p:nvPicPr>
        <p:blipFill>
          <a:blip r:embed="rId4"/>
          <a:stretch>
            <a:fillRect/>
          </a:stretch>
        </p:blipFill>
        <p:spPr>
          <a:xfrm>
            <a:off x="5751503" y="264087"/>
            <a:ext cx="2958673" cy="2218371"/>
          </a:xfrm>
          <a:prstGeom prst="rect">
            <a:avLst/>
          </a:prstGeom>
        </p:spPr>
      </p:pic>
      <p:pic>
        <p:nvPicPr>
          <p:cNvPr id="9" name="Immagine 8">
            <a:extLst>
              <a:ext uri="{FF2B5EF4-FFF2-40B4-BE49-F238E27FC236}">
                <a16:creationId xmlns:a16="http://schemas.microsoft.com/office/drawing/2014/main" id="{B43C245E-E04A-4E77-B745-14751E14C740}"/>
              </a:ext>
            </a:extLst>
          </p:cNvPr>
          <p:cNvPicPr>
            <a:picLocks noChangeAspect="1"/>
          </p:cNvPicPr>
          <p:nvPr/>
        </p:nvPicPr>
        <p:blipFill>
          <a:blip r:embed="rId5"/>
          <a:stretch>
            <a:fillRect/>
          </a:stretch>
        </p:blipFill>
        <p:spPr>
          <a:xfrm>
            <a:off x="1309967" y="2806657"/>
            <a:ext cx="2958672" cy="2218370"/>
          </a:xfrm>
          <a:prstGeom prst="rect">
            <a:avLst/>
          </a:prstGeom>
        </p:spPr>
      </p:pic>
      <p:pic>
        <p:nvPicPr>
          <p:cNvPr id="14" name="Immagine 13">
            <a:extLst>
              <a:ext uri="{FF2B5EF4-FFF2-40B4-BE49-F238E27FC236}">
                <a16:creationId xmlns:a16="http://schemas.microsoft.com/office/drawing/2014/main" id="{17858E62-58C0-48BA-AD2A-FE32E9576AB0}"/>
              </a:ext>
            </a:extLst>
          </p:cNvPr>
          <p:cNvPicPr>
            <a:picLocks noChangeAspect="1"/>
          </p:cNvPicPr>
          <p:nvPr/>
        </p:nvPicPr>
        <p:blipFill>
          <a:blip r:embed="rId6"/>
          <a:stretch>
            <a:fillRect/>
          </a:stretch>
        </p:blipFill>
        <p:spPr>
          <a:xfrm>
            <a:off x="5243089" y="2806655"/>
            <a:ext cx="2958675" cy="2218372"/>
          </a:xfrm>
          <a:prstGeom prst="rect">
            <a:avLst/>
          </a:prstGeom>
        </p:spPr>
      </p:pic>
      <p:grpSp>
        <p:nvGrpSpPr>
          <p:cNvPr id="31" name="Google Shape;617;p45">
            <a:extLst>
              <a:ext uri="{FF2B5EF4-FFF2-40B4-BE49-F238E27FC236}">
                <a16:creationId xmlns:a16="http://schemas.microsoft.com/office/drawing/2014/main" id="{0A585ECF-DE6E-4052-9E14-49A2151F759C}"/>
              </a:ext>
            </a:extLst>
          </p:cNvPr>
          <p:cNvGrpSpPr/>
          <p:nvPr/>
        </p:nvGrpSpPr>
        <p:grpSpPr>
          <a:xfrm rot="5400000" flipH="1">
            <a:off x="4241089" y="2732839"/>
            <a:ext cx="794512" cy="280573"/>
            <a:chOff x="4856845" y="3700725"/>
            <a:chExt cx="326275" cy="115225"/>
          </a:xfrm>
        </p:grpSpPr>
        <p:sp>
          <p:nvSpPr>
            <p:cNvPr id="32" name="Google Shape;618;p45">
              <a:extLst>
                <a:ext uri="{FF2B5EF4-FFF2-40B4-BE49-F238E27FC236}">
                  <a16:creationId xmlns:a16="http://schemas.microsoft.com/office/drawing/2014/main" id="{F177F62E-9882-4F02-AD9C-4B84119950B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6" name="Google Shape;619;p45">
              <a:extLst>
                <a:ext uri="{FF2B5EF4-FFF2-40B4-BE49-F238E27FC236}">
                  <a16:creationId xmlns:a16="http://schemas.microsoft.com/office/drawing/2014/main" id="{C4356B88-3C59-47E8-95A6-4745C65AD09B}"/>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20;p45">
              <a:extLst>
                <a:ext uri="{FF2B5EF4-FFF2-40B4-BE49-F238E27FC236}">
                  <a16:creationId xmlns:a16="http://schemas.microsoft.com/office/drawing/2014/main" id="{BB5585B2-32E4-4DD5-B043-3BE5D001640F}"/>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8" name="Google Shape;621;p45">
              <a:extLst>
                <a:ext uri="{FF2B5EF4-FFF2-40B4-BE49-F238E27FC236}">
                  <a16:creationId xmlns:a16="http://schemas.microsoft.com/office/drawing/2014/main" id="{EAD5EADA-CA8E-42D7-A9E3-699236499396}"/>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9" name="Google Shape;617;p45">
            <a:extLst>
              <a:ext uri="{FF2B5EF4-FFF2-40B4-BE49-F238E27FC236}">
                <a16:creationId xmlns:a16="http://schemas.microsoft.com/office/drawing/2014/main" id="{0886ED75-3397-41DD-9638-74A3E9D7B23B}"/>
              </a:ext>
            </a:extLst>
          </p:cNvPr>
          <p:cNvGrpSpPr/>
          <p:nvPr/>
        </p:nvGrpSpPr>
        <p:grpSpPr>
          <a:xfrm rot="16200000" flipH="1">
            <a:off x="4241087" y="816798"/>
            <a:ext cx="794512" cy="280573"/>
            <a:chOff x="4856845" y="3700725"/>
            <a:chExt cx="326275" cy="115225"/>
          </a:xfrm>
        </p:grpSpPr>
        <p:sp>
          <p:nvSpPr>
            <p:cNvPr id="40" name="Google Shape;618;p45">
              <a:extLst>
                <a:ext uri="{FF2B5EF4-FFF2-40B4-BE49-F238E27FC236}">
                  <a16:creationId xmlns:a16="http://schemas.microsoft.com/office/drawing/2014/main" id="{FE7141DF-26DB-4655-A623-B42200E5DDC0}"/>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619;p45">
              <a:extLst>
                <a:ext uri="{FF2B5EF4-FFF2-40B4-BE49-F238E27FC236}">
                  <a16:creationId xmlns:a16="http://schemas.microsoft.com/office/drawing/2014/main" id="{0E7D1AD4-3324-4C70-A785-BB14B42023F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2" name="Google Shape;620;p45">
              <a:extLst>
                <a:ext uri="{FF2B5EF4-FFF2-40B4-BE49-F238E27FC236}">
                  <a16:creationId xmlns:a16="http://schemas.microsoft.com/office/drawing/2014/main" id="{3A7FF9BC-2C2C-48AD-A474-348AC732884F}"/>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 name="Google Shape;621;p45">
              <a:extLst>
                <a:ext uri="{FF2B5EF4-FFF2-40B4-BE49-F238E27FC236}">
                  <a16:creationId xmlns:a16="http://schemas.microsoft.com/office/drawing/2014/main" id="{FE464B8C-5870-4DC5-A26B-A406B2F0D9D9}"/>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3264444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699555" y="672248"/>
            <a:ext cx="30954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PEOPLE</a:t>
            </a:r>
            <a:br>
              <a:rPr lang="en"/>
            </a:br>
            <a:r>
              <a:rPr lang="en" sz="1200"/>
              <a:t>(with sensor noise)</a:t>
            </a:r>
            <a:endParaRPr/>
          </a:p>
        </p:txBody>
      </p:sp>
      <p:sp>
        <p:nvSpPr>
          <p:cNvPr id="463" name="Google Shape;463;p41"/>
          <p:cNvSpPr txBox="1">
            <a:spLocks noGrp="1"/>
          </p:cNvSpPr>
          <p:nvPr>
            <p:ph type="subTitle" idx="3"/>
          </p:nvPr>
        </p:nvSpPr>
        <p:spPr>
          <a:xfrm>
            <a:off x="342026" y="1863268"/>
            <a:ext cx="4117816" cy="2765252"/>
          </a:xfrm>
          <a:prstGeom prst="rect">
            <a:avLst/>
          </a:prstGeom>
        </p:spPr>
        <p:txBody>
          <a:bodyPr spcFirstLastPara="1" wrap="square" lIns="91425" tIns="91425" rIns="91425" bIns="91425" anchor="ctr" anchorCtr="0">
            <a:noAutofit/>
          </a:bodyPr>
          <a:lstStyle/>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To make things more challenging and realistic, we add </a:t>
            </a:r>
            <a:r>
              <a:rPr lang="en-US" b="1">
                <a:solidFill>
                  <a:srgbClr val="5ED2F1"/>
                </a:solidFill>
                <a:latin typeface="Roboto" panose="02000000000000000000" pitchFamily="2" charset="0"/>
                <a:ea typeface="Roboto" panose="02000000000000000000" pitchFamily="2" charset="0"/>
              </a:rPr>
              <a:t>sensor noise</a:t>
            </a:r>
            <a:r>
              <a:rPr lang="en-US">
                <a:latin typeface="Roboto" panose="02000000000000000000" pitchFamily="2" charset="0"/>
                <a:ea typeface="Roboto" panose="02000000000000000000" pitchFamily="2" charset="0"/>
              </a:rPr>
              <a:t> in the reading of the current position of each person.</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In this case, the controllers and the observers are not perfectly aware of which is the real position of the users.</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The intentional velocity trajectories and the initial positions are the same of the previous experiment.</a:t>
            </a:r>
          </a:p>
        </p:txBody>
      </p:sp>
      <p:grpSp>
        <p:nvGrpSpPr>
          <p:cNvPr id="464" name="Google Shape;464;p41"/>
          <p:cNvGrpSpPr/>
          <p:nvPr/>
        </p:nvGrpSpPr>
        <p:grpSpPr>
          <a:xfrm>
            <a:off x="1098020" y="1464443"/>
            <a:ext cx="2298470" cy="165380"/>
            <a:chOff x="5660366" y="2837629"/>
            <a:chExt cx="2298470" cy="165380"/>
          </a:xfrm>
        </p:grpSpPr>
        <p:grpSp>
          <p:nvGrpSpPr>
            <p:cNvPr id="465" name="Google Shape;465;p41"/>
            <p:cNvGrpSpPr/>
            <p:nvPr/>
          </p:nvGrpSpPr>
          <p:grpSpPr>
            <a:xfrm>
              <a:off x="7029196" y="2837629"/>
              <a:ext cx="929640" cy="165380"/>
              <a:chOff x="3408885" y="2908779"/>
              <a:chExt cx="929640"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3" name="myVideo.mp4" descr="myVideo.mp4">
            <a:hlinkClick r:id="" action="ppaction://media"/>
            <a:extLst>
              <a:ext uri="{FF2B5EF4-FFF2-40B4-BE49-F238E27FC236}">
                <a16:creationId xmlns:a16="http://schemas.microsoft.com/office/drawing/2014/main" id="{3E7F083B-B01E-C942-90DD-4BA696AAA2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9227" y="769950"/>
            <a:ext cx="3862747" cy="3603600"/>
          </a:xfrm>
          <a:prstGeom prst="rect">
            <a:avLst/>
          </a:prstGeom>
          <a:ln>
            <a:noFill/>
          </a:ln>
          <a:effectLst>
            <a:softEdge rad="112500"/>
          </a:effectLst>
        </p:spPr>
      </p:pic>
    </p:spTree>
    <p:extLst>
      <p:ext uri="{BB962C8B-B14F-4D97-AF65-F5344CB8AC3E}">
        <p14:creationId xmlns:p14="http://schemas.microsoft.com/office/powerpoint/2010/main" val="3887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D6388442-B6E7-4EBE-8AEA-C05DEFE45983}"/>
              </a:ext>
            </a:extLst>
          </p:cNvPr>
          <p:cNvPicPr>
            <a:picLocks noChangeAspect="1"/>
          </p:cNvPicPr>
          <p:nvPr/>
        </p:nvPicPr>
        <p:blipFill>
          <a:blip r:embed="rId3"/>
          <a:srcRect/>
          <a:stretch/>
        </p:blipFill>
        <p:spPr>
          <a:xfrm>
            <a:off x="579955" y="229065"/>
            <a:ext cx="2660681" cy="2126319"/>
          </a:xfrm>
          <a:prstGeom prst="rect">
            <a:avLst/>
          </a:prstGeom>
        </p:spPr>
      </p:pic>
      <p:pic>
        <p:nvPicPr>
          <p:cNvPr id="5" name="Immagine 4">
            <a:extLst>
              <a:ext uri="{FF2B5EF4-FFF2-40B4-BE49-F238E27FC236}">
                <a16:creationId xmlns:a16="http://schemas.microsoft.com/office/drawing/2014/main" id="{E28A43CA-1557-4323-B0A4-E70AF0D3B01E}"/>
              </a:ext>
            </a:extLst>
          </p:cNvPr>
          <p:cNvPicPr>
            <a:picLocks noChangeAspect="1"/>
          </p:cNvPicPr>
          <p:nvPr/>
        </p:nvPicPr>
        <p:blipFill>
          <a:blip r:embed="rId4"/>
          <a:srcRect/>
          <a:stretch/>
        </p:blipFill>
        <p:spPr>
          <a:xfrm>
            <a:off x="5894189" y="264179"/>
            <a:ext cx="2751652" cy="2180770"/>
          </a:xfrm>
          <a:prstGeom prst="rect">
            <a:avLst/>
          </a:prstGeom>
        </p:spPr>
      </p:pic>
      <p:pic>
        <p:nvPicPr>
          <p:cNvPr id="7" name="Immagine 6">
            <a:extLst>
              <a:ext uri="{FF2B5EF4-FFF2-40B4-BE49-F238E27FC236}">
                <a16:creationId xmlns:a16="http://schemas.microsoft.com/office/drawing/2014/main" id="{D65AD91D-3739-45A5-913C-4E15B8904815}"/>
              </a:ext>
            </a:extLst>
          </p:cNvPr>
          <p:cNvPicPr>
            <a:picLocks noChangeAspect="1"/>
          </p:cNvPicPr>
          <p:nvPr/>
        </p:nvPicPr>
        <p:blipFill>
          <a:blip r:embed="rId5"/>
          <a:srcRect/>
          <a:stretch/>
        </p:blipFill>
        <p:spPr>
          <a:xfrm>
            <a:off x="1238321" y="2750538"/>
            <a:ext cx="2704766" cy="2167208"/>
          </a:xfrm>
          <a:prstGeom prst="rect">
            <a:avLst/>
          </a:prstGeom>
        </p:spPr>
      </p:pic>
      <p:pic>
        <p:nvPicPr>
          <p:cNvPr id="9" name="Immagine 8">
            <a:extLst>
              <a:ext uri="{FF2B5EF4-FFF2-40B4-BE49-F238E27FC236}">
                <a16:creationId xmlns:a16="http://schemas.microsoft.com/office/drawing/2014/main" id="{13BFD903-1FE1-4483-A2E1-1CD21DD968E7}"/>
              </a:ext>
            </a:extLst>
          </p:cNvPr>
          <p:cNvPicPr>
            <a:picLocks noChangeAspect="1"/>
          </p:cNvPicPr>
          <p:nvPr/>
        </p:nvPicPr>
        <p:blipFill>
          <a:blip r:embed="rId6"/>
          <a:srcRect/>
          <a:stretch/>
        </p:blipFill>
        <p:spPr>
          <a:xfrm>
            <a:off x="5265763" y="2819191"/>
            <a:ext cx="2751653" cy="2180771"/>
          </a:xfrm>
          <a:prstGeom prst="rect">
            <a:avLst/>
          </a:prstGeom>
        </p:spPr>
      </p:pic>
      <p:sp>
        <p:nvSpPr>
          <p:cNvPr id="10" name="CasellaDiTesto 9">
            <a:extLst>
              <a:ext uri="{FF2B5EF4-FFF2-40B4-BE49-F238E27FC236}">
                <a16:creationId xmlns:a16="http://schemas.microsoft.com/office/drawing/2014/main" id="{3BED67D0-42C1-4516-BFB5-6699962A22CB}"/>
              </a:ext>
            </a:extLst>
          </p:cNvPr>
          <p:cNvSpPr txBox="1"/>
          <p:nvPr/>
        </p:nvSpPr>
        <p:spPr>
          <a:xfrm>
            <a:off x="3730685" y="1354564"/>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Control </a:t>
            </a:r>
          </a:p>
          <a:p>
            <a:pPr algn="ctr"/>
            <a:r>
              <a:rPr lang="en-US" sz="2000" b="1">
                <a:solidFill>
                  <a:schemeClr val="accent5">
                    <a:lumMod val="60000"/>
                    <a:lumOff val="40000"/>
                  </a:schemeClr>
                </a:solidFill>
                <a:latin typeface="Amasis MT Pro Black" panose="02040A04050005020304" pitchFamily="18" charset="0"/>
              </a:rPr>
              <a:t>variables</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grpSp>
        <p:nvGrpSpPr>
          <p:cNvPr id="44" name="Google Shape;617;p45">
            <a:extLst>
              <a:ext uri="{FF2B5EF4-FFF2-40B4-BE49-F238E27FC236}">
                <a16:creationId xmlns:a16="http://schemas.microsoft.com/office/drawing/2014/main" id="{ADBD3A97-3A8D-44DE-89B3-B6399AE2C0E3}"/>
              </a:ext>
            </a:extLst>
          </p:cNvPr>
          <p:cNvGrpSpPr/>
          <p:nvPr/>
        </p:nvGrpSpPr>
        <p:grpSpPr>
          <a:xfrm rot="16200000" flipH="1">
            <a:off x="4174746" y="703995"/>
            <a:ext cx="794510" cy="280573"/>
            <a:chOff x="4856845" y="3700725"/>
            <a:chExt cx="326275" cy="115225"/>
          </a:xfrm>
        </p:grpSpPr>
        <p:sp>
          <p:nvSpPr>
            <p:cNvPr id="45" name="Google Shape;618;p45">
              <a:extLst>
                <a:ext uri="{FF2B5EF4-FFF2-40B4-BE49-F238E27FC236}">
                  <a16:creationId xmlns:a16="http://schemas.microsoft.com/office/drawing/2014/main" id="{A8BAA14B-4257-4862-9E03-73A4E550279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6" name="Google Shape;619;p45">
              <a:extLst>
                <a:ext uri="{FF2B5EF4-FFF2-40B4-BE49-F238E27FC236}">
                  <a16:creationId xmlns:a16="http://schemas.microsoft.com/office/drawing/2014/main" id="{98EBB0B5-442C-4C3A-B079-6E22A0578E2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7" name="Google Shape;620;p45">
              <a:extLst>
                <a:ext uri="{FF2B5EF4-FFF2-40B4-BE49-F238E27FC236}">
                  <a16:creationId xmlns:a16="http://schemas.microsoft.com/office/drawing/2014/main" id="{C0C96CF5-F1E5-4E80-A9AB-9C57510CCED5}"/>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8" name="Google Shape;621;p45">
              <a:extLst>
                <a:ext uri="{FF2B5EF4-FFF2-40B4-BE49-F238E27FC236}">
                  <a16:creationId xmlns:a16="http://schemas.microsoft.com/office/drawing/2014/main" id="{E325E64C-B4A2-4E3F-9496-41FEDA33ABCE}"/>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49" name="Google Shape;617;p45">
            <a:extLst>
              <a:ext uri="{FF2B5EF4-FFF2-40B4-BE49-F238E27FC236}">
                <a16:creationId xmlns:a16="http://schemas.microsoft.com/office/drawing/2014/main" id="{57A5C4B4-95F2-433C-B0F0-29B7517070B3}"/>
              </a:ext>
            </a:extLst>
          </p:cNvPr>
          <p:cNvGrpSpPr/>
          <p:nvPr/>
        </p:nvGrpSpPr>
        <p:grpSpPr>
          <a:xfrm rot="5400000" flipH="1">
            <a:off x="4196587" y="2471782"/>
            <a:ext cx="794510" cy="280573"/>
            <a:chOff x="4856845" y="3700725"/>
            <a:chExt cx="326275" cy="115225"/>
          </a:xfrm>
        </p:grpSpPr>
        <p:sp>
          <p:nvSpPr>
            <p:cNvPr id="50" name="Google Shape;618;p45">
              <a:extLst>
                <a:ext uri="{FF2B5EF4-FFF2-40B4-BE49-F238E27FC236}">
                  <a16:creationId xmlns:a16="http://schemas.microsoft.com/office/drawing/2014/main" id="{FF8B564B-189B-4E69-BC3C-57EC8E0B444A}"/>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1" name="Google Shape;619;p45">
              <a:extLst>
                <a:ext uri="{FF2B5EF4-FFF2-40B4-BE49-F238E27FC236}">
                  <a16:creationId xmlns:a16="http://schemas.microsoft.com/office/drawing/2014/main" id="{C57328D2-4912-4A05-937B-7F35F06F6DF1}"/>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3" name="Google Shape;620;p45">
              <a:extLst>
                <a:ext uri="{FF2B5EF4-FFF2-40B4-BE49-F238E27FC236}">
                  <a16:creationId xmlns:a16="http://schemas.microsoft.com/office/drawing/2014/main" id="{07090352-7747-44CC-B709-0CEDB051048C}"/>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4" name="Google Shape;621;p45">
              <a:extLst>
                <a:ext uri="{FF2B5EF4-FFF2-40B4-BE49-F238E27FC236}">
                  <a16:creationId xmlns:a16="http://schemas.microsoft.com/office/drawing/2014/main" id="{805BAEE5-87D7-43F1-B063-96DA0D64B79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3776120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30685" y="1354564"/>
            <a:ext cx="1629015" cy="1015663"/>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Projected </a:t>
            </a:r>
          </a:p>
          <a:p>
            <a:pPr algn="ctr"/>
            <a:r>
              <a:rPr lang="en-US" sz="2000" b="1">
                <a:solidFill>
                  <a:schemeClr val="accent5">
                    <a:lumMod val="60000"/>
                    <a:lumOff val="40000"/>
                  </a:schemeClr>
                </a:solidFill>
                <a:latin typeface="Amasis MT Pro Black" panose="02040A04050005020304" pitchFamily="18" charset="0"/>
              </a:rPr>
              <a:t>repulsive</a:t>
            </a:r>
          </a:p>
          <a:p>
            <a:pPr algn="ctr"/>
            <a:r>
              <a:rPr lang="en-US" sz="2000" b="1">
                <a:solidFill>
                  <a:schemeClr val="accent5">
                    <a:lumMod val="60000"/>
                    <a:lumOff val="40000"/>
                  </a:schemeClr>
                </a:solidFill>
                <a:latin typeface="Amasis MT Pro Black" panose="02040A04050005020304" pitchFamily="18" charset="0"/>
              </a:rPr>
              <a:t>potential</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grpSp>
        <p:nvGrpSpPr>
          <p:cNvPr id="44" name="Google Shape;617;p45">
            <a:extLst>
              <a:ext uri="{FF2B5EF4-FFF2-40B4-BE49-F238E27FC236}">
                <a16:creationId xmlns:a16="http://schemas.microsoft.com/office/drawing/2014/main" id="{ADBD3A97-3A8D-44DE-89B3-B6399AE2C0E3}"/>
              </a:ext>
            </a:extLst>
          </p:cNvPr>
          <p:cNvGrpSpPr/>
          <p:nvPr/>
        </p:nvGrpSpPr>
        <p:grpSpPr>
          <a:xfrm rot="16200000" flipH="1">
            <a:off x="4174746" y="703995"/>
            <a:ext cx="794510" cy="280573"/>
            <a:chOff x="4856845" y="3700725"/>
            <a:chExt cx="326275" cy="115225"/>
          </a:xfrm>
        </p:grpSpPr>
        <p:sp>
          <p:nvSpPr>
            <p:cNvPr id="45" name="Google Shape;618;p45">
              <a:extLst>
                <a:ext uri="{FF2B5EF4-FFF2-40B4-BE49-F238E27FC236}">
                  <a16:creationId xmlns:a16="http://schemas.microsoft.com/office/drawing/2014/main" id="{A8BAA14B-4257-4862-9E03-73A4E550279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6" name="Google Shape;619;p45">
              <a:extLst>
                <a:ext uri="{FF2B5EF4-FFF2-40B4-BE49-F238E27FC236}">
                  <a16:creationId xmlns:a16="http://schemas.microsoft.com/office/drawing/2014/main" id="{98EBB0B5-442C-4C3A-B079-6E22A0578E2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7" name="Google Shape;620;p45">
              <a:extLst>
                <a:ext uri="{FF2B5EF4-FFF2-40B4-BE49-F238E27FC236}">
                  <a16:creationId xmlns:a16="http://schemas.microsoft.com/office/drawing/2014/main" id="{C0C96CF5-F1E5-4E80-A9AB-9C57510CCED5}"/>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8" name="Google Shape;621;p45">
              <a:extLst>
                <a:ext uri="{FF2B5EF4-FFF2-40B4-BE49-F238E27FC236}">
                  <a16:creationId xmlns:a16="http://schemas.microsoft.com/office/drawing/2014/main" id="{E325E64C-B4A2-4E3F-9496-41FEDA33ABCE}"/>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49" name="Google Shape;617;p45">
            <a:extLst>
              <a:ext uri="{FF2B5EF4-FFF2-40B4-BE49-F238E27FC236}">
                <a16:creationId xmlns:a16="http://schemas.microsoft.com/office/drawing/2014/main" id="{57A5C4B4-95F2-433C-B0F0-29B7517070B3}"/>
              </a:ext>
            </a:extLst>
          </p:cNvPr>
          <p:cNvGrpSpPr/>
          <p:nvPr/>
        </p:nvGrpSpPr>
        <p:grpSpPr>
          <a:xfrm rot="5400000" flipH="1">
            <a:off x="4196587" y="2709986"/>
            <a:ext cx="794510" cy="280573"/>
            <a:chOff x="4856845" y="3700725"/>
            <a:chExt cx="326275" cy="115225"/>
          </a:xfrm>
        </p:grpSpPr>
        <p:sp>
          <p:nvSpPr>
            <p:cNvPr id="50" name="Google Shape;618;p45">
              <a:extLst>
                <a:ext uri="{FF2B5EF4-FFF2-40B4-BE49-F238E27FC236}">
                  <a16:creationId xmlns:a16="http://schemas.microsoft.com/office/drawing/2014/main" id="{FF8B564B-189B-4E69-BC3C-57EC8E0B444A}"/>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1" name="Google Shape;619;p45">
              <a:extLst>
                <a:ext uri="{FF2B5EF4-FFF2-40B4-BE49-F238E27FC236}">
                  <a16:creationId xmlns:a16="http://schemas.microsoft.com/office/drawing/2014/main" id="{C57328D2-4912-4A05-937B-7F35F06F6DF1}"/>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3" name="Google Shape;620;p45">
              <a:extLst>
                <a:ext uri="{FF2B5EF4-FFF2-40B4-BE49-F238E27FC236}">
                  <a16:creationId xmlns:a16="http://schemas.microsoft.com/office/drawing/2014/main" id="{07090352-7747-44CC-B709-0CEDB051048C}"/>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4" name="Google Shape;621;p45">
              <a:extLst>
                <a:ext uri="{FF2B5EF4-FFF2-40B4-BE49-F238E27FC236}">
                  <a16:creationId xmlns:a16="http://schemas.microsoft.com/office/drawing/2014/main" id="{805BAEE5-87D7-43F1-B063-96DA0D64B79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pic>
        <p:nvPicPr>
          <p:cNvPr id="19" name="Immagine 18">
            <a:extLst>
              <a:ext uri="{FF2B5EF4-FFF2-40B4-BE49-F238E27FC236}">
                <a16:creationId xmlns:a16="http://schemas.microsoft.com/office/drawing/2014/main" id="{C7CAA604-3089-42E6-9662-4CF22A93D132}"/>
              </a:ext>
            </a:extLst>
          </p:cNvPr>
          <p:cNvPicPr>
            <a:picLocks noChangeAspect="1"/>
          </p:cNvPicPr>
          <p:nvPr/>
        </p:nvPicPr>
        <p:blipFill>
          <a:blip r:embed="rId3"/>
          <a:stretch>
            <a:fillRect/>
          </a:stretch>
        </p:blipFill>
        <p:spPr>
          <a:xfrm>
            <a:off x="634962" y="245506"/>
            <a:ext cx="2701178" cy="1987946"/>
          </a:xfrm>
          <a:prstGeom prst="rect">
            <a:avLst/>
          </a:prstGeom>
        </p:spPr>
      </p:pic>
      <p:pic>
        <p:nvPicPr>
          <p:cNvPr id="21" name="Immagine 20">
            <a:extLst>
              <a:ext uri="{FF2B5EF4-FFF2-40B4-BE49-F238E27FC236}">
                <a16:creationId xmlns:a16="http://schemas.microsoft.com/office/drawing/2014/main" id="{0F9B9038-C217-48F6-B92F-2AB3D209CF86}"/>
              </a:ext>
            </a:extLst>
          </p:cNvPr>
          <p:cNvPicPr>
            <a:picLocks noChangeAspect="1"/>
          </p:cNvPicPr>
          <p:nvPr/>
        </p:nvPicPr>
        <p:blipFill>
          <a:blip r:embed="rId4"/>
          <a:stretch>
            <a:fillRect/>
          </a:stretch>
        </p:blipFill>
        <p:spPr>
          <a:xfrm>
            <a:off x="5880483" y="245506"/>
            <a:ext cx="2799340" cy="2060189"/>
          </a:xfrm>
          <a:prstGeom prst="rect">
            <a:avLst/>
          </a:prstGeom>
        </p:spPr>
      </p:pic>
      <p:pic>
        <p:nvPicPr>
          <p:cNvPr id="23" name="Immagine 22">
            <a:extLst>
              <a:ext uri="{FF2B5EF4-FFF2-40B4-BE49-F238E27FC236}">
                <a16:creationId xmlns:a16="http://schemas.microsoft.com/office/drawing/2014/main" id="{1B3A4D98-5904-48B4-A778-9C2482A5C0F6}"/>
              </a:ext>
            </a:extLst>
          </p:cNvPr>
          <p:cNvPicPr>
            <a:picLocks noChangeAspect="1"/>
          </p:cNvPicPr>
          <p:nvPr/>
        </p:nvPicPr>
        <p:blipFill>
          <a:blip r:embed="rId5"/>
          <a:stretch>
            <a:fillRect/>
          </a:stretch>
        </p:blipFill>
        <p:spPr>
          <a:xfrm>
            <a:off x="1199206" y="2806657"/>
            <a:ext cx="2701178" cy="1987946"/>
          </a:xfrm>
          <a:prstGeom prst="rect">
            <a:avLst/>
          </a:prstGeom>
        </p:spPr>
      </p:pic>
      <p:pic>
        <p:nvPicPr>
          <p:cNvPr id="25" name="Immagine 24">
            <a:extLst>
              <a:ext uri="{FF2B5EF4-FFF2-40B4-BE49-F238E27FC236}">
                <a16:creationId xmlns:a16="http://schemas.microsoft.com/office/drawing/2014/main" id="{7C8E707A-0276-4671-B4BA-AB62B3B970CC}"/>
              </a:ext>
            </a:extLst>
          </p:cNvPr>
          <p:cNvPicPr>
            <a:picLocks noChangeAspect="1"/>
          </p:cNvPicPr>
          <p:nvPr/>
        </p:nvPicPr>
        <p:blipFill>
          <a:blip r:embed="rId6"/>
          <a:stretch>
            <a:fillRect/>
          </a:stretch>
        </p:blipFill>
        <p:spPr>
          <a:xfrm>
            <a:off x="5316239" y="2802654"/>
            <a:ext cx="2799340" cy="2060189"/>
          </a:xfrm>
          <a:prstGeom prst="rect">
            <a:avLst/>
          </a:prstGeom>
        </p:spPr>
      </p:pic>
    </p:spTree>
    <p:extLst>
      <p:ext uri="{BB962C8B-B14F-4D97-AF65-F5344CB8AC3E}">
        <p14:creationId xmlns:p14="http://schemas.microsoft.com/office/powerpoint/2010/main" val="2038803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552606"/>
            <a:ext cx="1629015" cy="400110"/>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Clearance</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grpSp>
        <p:nvGrpSpPr>
          <p:cNvPr id="44" name="Google Shape;617;p45">
            <a:extLst>
              <a:ext uri="{FF2B5EF4-FFF2-40B4-BE49-F238E27FC236}">
                <a16:creationId xmlns:a16="http://schemas.microsoft.com/office/drawing/2014/main" id="{ADBD3A97-3A8D-44DE-89B3-B6399AE2C0E3}"/>
              </a:ext>
            </a:extLst>
          </p:cNvPr>
          <p:cNvGrpSpPr/>
          <p:nvPr/>
        </p:nvGrpSpPr>
        <p:grpSpPr>
          <a:xfrm rot="16200000" flipH="1">
            <a:off x="4174746" y="703995"/>
            <a:ext cx="794510" cy="280573"/>
            <a:chOff x="4856845" y="3700725"/>
            <a:chExt cx="326275" cy="115225"/>
          </a:xfrm>
        </p:grpSpPr>
        <p:sp>
          <p:nvSpPr>
            <p:cNvPr id="45" name="Google Shape;618;p45">
              <a:extLst>
                <a:ext uri="{FF2B5EF4-FFF2-40B4-BE49-F238E27FC236}">
                  <a16:creationId xmlns:a16="http://schemas.microsoft.com/office/drawing/2014/main" id="{A8BAA14B-4257-4862-9E03-73A4E550279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6" name="Google Shape;619;p45">
              <a:extLst>
                <a:ext uri="{FF2B5EF4-FFF2-40B4-BE49-F238E27FC236}">
                  <a16:creationId xmlns:a16="http://schemas.microsoft.com/office/drawing/2014/main" id="{98EBB0B5-442C-4C3A-B079-6E22A0578E2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7" name="Google Shape;620;p45">
              <a:extLst>
                <a:ext uri="{FF2B5EF4-FFF2-40B4-BE49-F238E27FC236}">
                  <a16:creationId xmlns:a16="http://schemas.microsoft.com/office/drawing/2014/main" id="{C0C96CF5-F1E5-4E80-A9AB-9C57510CCED5}"/>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8" name="Google Shape;621;p45">
              <a:extLst>
                <a:ext uri="{FF2B5EF4-FFF2-40B4-BE49-F238E27FC236}">
                  <a16:creationId xmlns:a16="http://schemas.microsoft.com/office/drawing/2014/main" id="{E325E64C-B4A2-4E3F-9496-41FEDA33ABCE}"/>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49" name="Google Shape;617;p45">
            <a:extLst>
              <a:ext uri="{FF2B5EF4-FFF2-40B4-BE49-F238E27FC236}">
                <a16:creationId xmlns:a16="http://schemas.microsoft.com/office/drawing/2014/main" id="{57A5C4B4-95F2-433C-B0F0-29B7517070B3}"/>
              </a:ext>
            </a:extLst>
          </p:cNvPr>
          <p:cNvGrpSpPr/>
          <p:nvPr/>
        </p:nvGrpSpPr>
        <p:grpSpPr>
          <a:xfrm rot="5400000" flipH="1">
            <a:off x="4194056" y="2562663"/>
            <a:ext cx="794510" cy="280573"/>
            <a:chOff x="4856845" y="3700725"/>
            <a:chExt cx="326275" cy="115225"/>
          </a:xfrm>
        </p:grpSpPr>
        <p:sp>
          <p:nvSpPr>
            <p:cNvPr id="50" name="Google Shape;618;p45">
              <a:extLst>
                <a:ext uri="{FF2B5EF4-FFF2-40B4-BE49-F238E27FC236}">
                  <a16:creationId xmlns:a16="http://schemas.microsoft.com/office/drawing/2014/main" id="{FF8B564B-189B-4E69-BC3C-57EC8E0B444A}"/>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1" name="Google Shape;619;p45">
              <a:extLst>
                <a:ext uri="{FF2B5EF4-FFF2-40B4-BE49-F238E27FC236}">
                  <a16:creationId xmlns:a16="http://schemas.microsoft.com/office/drawing/2014/main" id="{C57328D2-4912-4A05-937B-7F35F06F6DF1}"/>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3" name="Google Shape;620;p45">
              <a:extLst>
                <a:ext uri="{FF2B5EF4-FFF2-40B4-BE49-F238E27FC236}">
                  <a16:creationId xmlns:a16="http://schemas.microsoft.com/office/drawing/2014/main" id="{07090352-7747-44CC-B709-0CEDB051048C}"/>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4" name="Google Shape;621;p45">
              <a:extLst>
                <a:ext uri="{FF2B5EF4-FFF2-40B4-BE49-F238E27FC236}">
                  <a16:creationId xmlns:a16="http://schemas.microsoft.com/office/drawing/2014/main" id="{805BAEE5-87D7-43F1-B063-96DA0D64B79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pic>
        <p:nvPicPr>
          <p:cNvPr id="3" name="Immagine 2">
            <a:extLst>
              <a:ext uri="{FF2B5EF4-FFF2-40B4-BE49-F238E27FC236}">
                <a16:creationId xmlns:a16="http://schemas.microsoft.com/office/drawing/2014/main" id="{E91EFD5C-CB06-4BFE-87E0-8FF874D6A4B0}"/>
              </a:ext>
            </a:extLst>
          </p:cNvPr>
          <p:cNvPicPr>
            <a:picLocks noChangeAspect="1"/>
          </p:cNvPicPr>
          <p:nvPr/>
        </p:nvPicPr>
        <p:blipFill>
          <a:blip r:embed="rId3"/>
          <a:stretch>
            <a:fillRect/>
          </a:stretch>
        </p:blipFill>
        <p:spPr>
          <a:xfrm>
            <a:off x="695906" y="262531"/>
            <a:ext cx="2745495" cy="2020561"/>
          </a:xfrm>
          <a:prstGeom prst="rect">
            <a:avLst/>
          </a:prstGeom>
        </p:spPr>
      </p:pic>
      <p:pic>
        <p:nvPicPr>
          <p:cNvPr id="5" name="Immagine 4">
            <a:extLst>
              <a:ext uri="{FF2B5EF4-FFF2-40B4-BE49-F238E27FC236}">
                <a16:creationId xmlns:a16="http://schemas.microsoft.com/office/drawing/2014/main" id="{BB6A00AF-818A-422B-8278-AD0037036BD5}"/>
              </a:ext>
            </a:extLst>
          </p:cNvPr>
          <p:cNvPicPr>
            <a:picLocks noChangeAspect="1"/>
          </p:cNvPicPr>
          <p:nvPr/>
        </p:nvPicPr>
        <p:blipFill>
          <a:blip r:embed="rId4"/>
          <a:stretch>
            <a:fillRect/>
          </a:stretch>
        </p:blipFill>
        <p:spPr>
          <a:xfrm>
            <a:off x="5908647" y="294070"/>
            <a:ext cx="2745495" cy="2020561"/>
          </a:xfrm>
          <a:prstGeom prst="rect">
            <a:avLst/>
          </a:prstGeom>
        </p:spPr>
      </p:pic>
      <p:pic>
        <p:nvPicPr>
          <p:cNvPr id="7" name="Immagine 6">
            <a:extLst>
              <a:ext uri="{FF2B5EF4-FFF2-40B4-BE49-F238E27FC236}">
                <a16:creationId xmlns:a16="http://schemas.microsoft.com/office/drawing/2014/main" id="{23082809-76EB-42BA-8F8C-A1DDB711D8FC}"/>
              </a:ext>
            </a:extLst>
          </p:cNvPr>
          <p:cNvPicPr>
            <a:picLocks noChangeAspect="1"/>
          </p:cNvPicPr>
          <p:nvPr/>
        </p:nvPicPr>
        <p:blipFill>
          <a:blip r:embed="rId5"/>
          <a:stretch>
            <a:fillRect/>
          </a:stretch>
        </p:blipFill>
        <p:spPr>
          <a:xfrm>
            <a:off x="1245494" y="2812202"/>
            <a:ext cx="2676267" cy="1969612"/>
          </a:xfrm>
          <a:prstGeom prst="rect">
            <a:avLst/>
          </a:prstGeom>
        </p:spPr>
      </p:pic>
      <p:pic>
        <p:nvPicPr>
          <p:cNvPr id="9" name="Immagine 8">
            <a:extLst>
              <a:ext uri="{FF2B5EF4-FFF2-40B4-BE49-F238E27FC236}">
                <a16:creationId xmlns:a16="http://schemas.microsoft.com/office/drawing/2014/main" id="{F37EA34B-D3ED-4D31-BD01-78C51890D207}"/>
              </a:ext>
            </a:extLst>
          </p:cNvPr>
          <p:cNvPicPr>
            <a:picLocks noChangeAspect="1"/>
          </p:cNvPicPr>
          <p:nvPr/>
        </p:nvPicPr>
        <p:blipFill>
          <a:blip r:embed="rId6"/>
          <a:stretch>
            <a:fillRect/>
          </a:stretch>
        </p:blipFill>
        <p:spPr>
          <a:xfrm>
            <a:off x="5260860" y="2854416"/>
            <a:ext cx="2755539" cy="2027953"/>
          </a:xfrm>
          <a:prstGeom prst="rect">
            <a:avLst/>
          </a:prstGeom>
        </p:spPr>
      </p:pic>
    </p:spTree>
    <p:extLst>
      <p:ext uri="{BB962C8B-B14F-4D97-AF65-F5344CB8AC3E}">
        <p14:creationId xmlns:p14="http://schemas.microsoft.com/office/powerpoint/2010/main" val="4028970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6" name="Google Shape;376;p38"/>
          <p:cNvGrpSpPr/>
          <p:nvPr/>
        </p:nvGrpSpPr>
        <p:grpSpPr>
          <a:xfrm>
            <a:off x="718902" y="583459"/>
            <a:ext cx="7721311"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271;p33">
            <a:extLst>
              <a:ext uri="{FF2B5EF4-FFF2-40B4-BE49-F238E27FC236}">
                <a16:creationId xmlns:a16="http://schemas.microsoft.com/office/drawing/2014/main" id="{D2F43D9E-F6E0-4735-ADEF-8865F7AC9FBC}"/>
              </a:ext>
            </a:extLst>
          </p:cNvPr>
          <p:cNvSpPr txBox="1">
            <a:spLocks noGrp="1"/>
          </p:cNvSpPr>
          <p:nvPr>
            <p:ph type="title"/>
          </p:nvPr>
        </p:nvSpPr>
        <p:spPr>
          <a:xfrm>
            <a:off x="1392675" y="342350"/>
            <a:ext cx="63585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2800"/>
              <a:t>INTRODUCTION</a:t>
            </a:r>
          </a:p>
        </p:txBody>
      </p:sp>
      <p:sp>
        <p:nvSpPr>
          <p:cNvPr id="38" name="Google Shape;346;p36">
            <a:extLst>
              <a:ext uri="{FF2B5EF4-FFF2-40B4-BE49-F238E27FC236}">
                <a16:creationId xmlns:a16="http://schemas.microsoft.com/office/drawing/2014/main" id="{2CF211FE-2B3B-9D4C-8B47-54C5D749638E}"/>
              </a:ext>
            </a:extLst>
          </p:cNvPr>
          <p:cNvSpPr txBox="1">
            <a:spLocks noGrp="1"/>
          </p:cNvSpPr>
          <p:nvPr>
            <p:ph type="subTitle" idx="1"/>
          </p:nvPr>
        </p:nvSpPr>
        <p:spPr>
          <a:xfrm>
            <a:off x="4574762" y="1227060"/>
            <a:ext cx="3966998" cy="3115986"/>
          </a:xfrm>
          <a:prstGeom prst="rect">
            <a:avLst/>
          </a:prstGeom>
        </p:spPr>
        <p:txBody>
          <a:bodyPr spcFirstLastPara="1" wrap="square" lIns="91425" tIns="91425" rIns="91425" bIns="91425" anchor="ctr" anchorCtr="0">
            <a:noAutofit/>
          </a:bodyPr>
          <a:lstStyle/>
          <a:p>
            <a:pPr marL="285750" lvl="0" indent="-285750" algn="just">
              <a:buFont typeface="Arial" panose="020B0604020202020204" pitchFamily="34" charset="0"/>
              <a:buChar char="•"/>
            </a:pPr>
            <a:r>
              <a:rPr lang="en-US"/>
              <a:t>In virtual environment applications, users need a </a:t>
            </a:r>
            <a:r>
              <a:rPr lang="en-US" b="1">
                <a:solidFill>
                  <a:srgbClr val="5ED2F1"/>
                </a:solidFill>
              </a:rPr>
              <a:t>good sense of movement</a:t>
            </a:r>
            <a:r>
              <a:rPr lang="en-US"/>
              <a:t>.</a:t>
            </a:r>
          </a:p>
          <a:p>
            <a:pPr marL="0" lvl="0" indent="0" algn="just"/>
            <a:endParaRPr lang="en-US"/>
          </a:p>
          <a:p>
            <a:pPr marL="0" lvl="0" indent="0" algn="just"/>
            <a:endParaRPr lang="en-US"/>
          </a:p>
          <a:p>
            <a:pPr marL="0" lvl="0" indent="0" algn="just"/>
            <a:endParaRPr lang="en-US"/>
          </a:p>
          <a:p>
            <a:pPr marL="285750" lvl="0" indent="-285750" algn="just">
              <a:buFont typeface="Arial" panose="020B0604020202020204" pitchFamily="34" charset="0"/>
              <a:buChar char="•"/>
            </a:pPr>
            <a:r>
              <a:rPr lang="en-US"/>
              <a:t>Interface devices like </a:t>
            </a:r>
            <a:r>
              <a:rPr lang="en-US" b="1">
                <a:solidFill>
                  <a:srgbClr val="5ED2F1"/>
                </a:solidFill>
              </a:rPr>
              <a:t>treadmills</a:t>
            </a:r>
            <a:r>
              <a:rPr lang="en-US"/>
              <a:t> and </a:t>
            </a:r>
            <a:r>
              <a:rPr lang="en-US" b="1">
                <a:solidFill>
                  <a:srgbClr val="5ED2F1"/>
                </a:solidFill>
              </a:rPr>
              <a:t>carpets</a:t>
            </a:r>
            <a:r>
              <a:rPr lang="en-US"/>
              <a:t> are used to create infinite surfaces for walking but require cumbersome drive mechanisms.</a:t>
            </a:r>
          </a:p>
        </p:txBody>
      </p:sp>
      <p:pic>
        <p:nvPicPr>
          <p:cNvPr id="6" name="Immagine 5" descr="Immagine che contiene cielo, scena, palcoscenico&#10;&#10;Descrizione generata automaticamente">
            <a:extLst>
              <a:ext uri="{FF2B5EF4-FFF2-40B4-BE49-F238E27FC236}">
                <a16:creationId xmlns:a16="http://schemas.microsoft.com/office/drawing/2014/main" id="{8178B6C3-9175-7143-9289-11DB52B0D65D}"/>
              </a:ext>
            </a:extLst>
          </p:cNvPr>
          <p:cNvPicPr>
            <a:picLocks noChangeAspect="1"/>
          </p:cNvPicPr>
          <p:nvPr/>
        </p:nvPicPr>
        <p:blipFill>
          <a:blip r:embed="rId3"/>
          <a:stretch>
            <a:fillRect/>
          </a:stretch>
        </p:blipFill>
        <p:spPr>
          <a:xfrm>
            <a:off x="492674" y="1158305"/>
            <a:ext cx="3145197" cy="2523647"/>
          </a:xfrm>
          <a:prstGeom prst="rect">
            <a:avLst/>
          </a:prstGeom>
          <a:ln>
            <a:noFill/>
          </a:ln>
          <a:effectLst>
            <a:softEdge rad="112500"/>
          </a:effectLst>
        </p:spPr>
      </p:pic>
      <p:pic>
        <p:nvPicPr>
          <p:cNvPr id="11" name="Immagine 10">
            <a:extLst>
              <a:ext uri="{FF2B5EF4-FFF2-40B4-BE49-F238E27FC236}">
                <a16:creationId xmlns:a16="http://schemas.microsoft.com/office/drawing/2014/main" id="{48568FE3-8BE8-E846-80DF-34C19D18BF90}"/>
              </a:ext>
            </a:extLst>
          </p:cNvPr>
          <p:cNvPicPr>
            <a:picLocks noChangeAspect="1"/>
          </p:cNvPicPr>
          <p:nvPr/>
        </p:nvPicPr>
        <p:blipFill>
          <a:blip r:embed="rId4"/>
          <a:stretch>
            <a:fillRect/>
          </a:stretch>
        </p:blipFill>
        <p:spPr>
          <a:xfrm>
            <a:off x="2479010" y="2624915"/>
            <a:ext cx="2092915" cy="2092915"/>
          </a:xfrm>
          <a:prstGeom prst="rect">
            <a:avLst/>
          </a:prstGeom>
          <a:ln>
            <a:noFill/>
          </a:ln>
          <a:effectLst>
            <a:softEdge rad="11250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354907"/>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State </a:t>
            </a:r>
          </a:p>
          <a:p>
            <a:pPr algn="ctr"/>
            <a:r>
              <a:rPr lang="en-US" sz="2000" b="1">
                <a:solidFill>
                  <a:schemeClr val="accent5">
                    <a:lumMod val="60000"/>
                    <a:lumOff val="40000"/>
                  </a:schemeClr>
                </a:solidFill>
                <a:latin typeface="Amasis MT Pro Black" panose="02040A04050005020304" pitchFamily="18" charset="0"/>
              </a:rPr>
              <a:t>variables</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pic>
        <p:nvPicPr>
          <p:cNvPr id="4" name="Immagine 3">
            <a:extLst>
              <a:ext uri="{FF2B5EF4-FFF2-40B4-BE49-F238E27FC236}">
                <a16:creationId xmlns:a16="http://schemas.microsoft.com/office/drawing/2014/main" id="{B8B0320D-A914-443C-8A0D-2266943CE22A}"/>
              </a:ext>
            </a:extLst>
          </p:cNvPr>
          <p:cNvPicPr>
            <a:picLocks noChangeAspect="1"/>
          </p:cNvPicPr>
          <p:nvPr/>
        </p:nvPicPr>
        <p:blipFill>
          <a:blip r:embed="rId3"/>
          <a:srcRect/>
          <a:stretch/>
        </p:blipFill>
        <p:spPr>
          <a:xfrm>
            <a:off x="608691" y="245506"/>
            <a:ext cx="2877886" cy="2218371"/>
          </a:xfrm>
          <a:prstGeom prst="rect">
            <a:avLst/>
          </a:prstGeom>
        </p:spPr>
      </p:pic>
      <p:pic>
        <p:nvPicPr>
          <p:cNvPr id="8" name="Immagine 7">
            <a:extLst>
              <a:ext uri="{FF2B5EF4-FFF2-40B4-BE49-F238E27FC236}">
                <a16:creationId xmlns:a16="http://schemas.microsoft.com/office/drawing/2014/main" id="{3D020165-7FD2-4689-9845-EF24AEF29D9F}"/>
              </a:ext>
            </a:extLst>
          </p:cNvPr>
          <p:cNvPicPr>
            <a:picLocks noChangeAspect="1"/>
          </p:cNvPicPr>
          <p:nvPr/>
        </p:nvPicPr>
        <p:blipFill>
          <a:blip r:embed="rId4"/>
          <a:srcRect/>
          <a:stretch/>
        </p:blipFill>
        <p:spPr>
          <a:xfrm>
            <a:off x="5797892" y="264087"/>
            <a:ext cx="2865895" cy="2218371"/>
          </a:xfrm>
          <a:prstGeom prst="rect">
            <a:avLst/>
          </a:prstGeom>
        </p:spPr>
      </p:pic>
      <p:pic>
        <p:nvPicPr>
          <p:cNvPr id="13" name="Immagine 12">
            <a:extLst>
              <a:ext uri="{FF2B5EF4-FFF2-40B4-BE49-F238E27FC236}">
                <a16:creationId xmlns:a16="http://schemas.microsoft.com/office/drawing/2014/main" id="{0BC6039C-A5F7-4379-97A6-40FB1C4DF2DB}"/>
              </a:ext>
            </a:extLst>
          </p:cNvPr>
          <p:cNvPicPr>
            <a:picLocks noChangeAspect="1"/>
          </p:cNvPicPr>
          <p:nvPr/>
        </p:nvPicPr>
        <p:blipFill>
          <a:blip r:embed="rId5"/>
          <a:srcRect/>
          <a:stretch/>
        </p:blipFill>
        <p:spPr>
          <a:xfrm>
            <a:off x="1179300" y="2757700"/>
            <a:ext cx="2916511" cy="2248144"/>
          </a:xfrm>
          <a:prstGeom prst="rect">
            <a:avLst/>
          </a:prstGeom>
        </p:spPr>
      </p:pic>
      <p:pic>
        <p:nvPicPr>
          <p:cNvPr id="15" name="Immagine 14">
            <a:extLst>
              <a:ext uri="{FF2B5EF4-FFF2-40B4-BE49-F238E27FC236}">
                <a16:creationId xmlns:a16="http://schemas.microsoft.com/office/drawing/2014/main" id="{779EBC32-50D4-4FAE-A95D-29588D4DCB4F}"/>
              </a:ext>
            </a:extLst>
          </p:cNvPr>
          <p:cNvPicPr>
            <a:picLocks noChangeAspect="1"/>
          </p:cNvPicPr>
          <p:nvPr/>
        </p:nvPicPr>
        <p:blipFill>
          <a:blip r:embed="rId6"/>
          <a:srcRect/>
          <a:stretch/>
        </p:blipFill>
        <p:spPr>
          <a:xfrm>
            <a:off x="5174797" y="2757700"/>
            <a:ext cx="2904360" cy="2248145"/>
          </a:xfrm>
          <a:prstGeom prst="rect">
            <a:avLst/>
          </a:prstGeom>
        </p:spPr>
      </p:pic>
      <p:grpSp>
        <p:nvGrpSpPr>
          <p:cNvPr id="31" name="Google Shape;617;p45">
            <a:extLst>
              <a:ext uri="{FF2B5EF4-FFF2-40B4-BE49-F238E27FC236}">
                <a16:creationId xmlns:a16="http://schemas.microsoft.com/office/drawing/2014/main" id="{A51FAD99-3839-45BF-A93F-F1B1B6EA2521}"/>
              </a:ext>
            </a:extLst>
          </p:cNvPr>
          <p:cNvGrpSpPr/>
          <p:nvPr/>
        </p:nvGrpSpPr>
        <p:grpSpPr>
          <a:xfrm rot="16200000" flipH="1">
            <a:off x="4188902" y="661493"/>
            <a:ext cx="794510" cy="280573"/>
            <a:chOff x="4856845" y="3700725"/>
            <a:chExt cx="326275" cy="115225"/>
          </a:xfrm>
        </p:grpSpPr>
        <p:sp>
          <p:nvSpPr>
            <p:cNvPr id="32" name="Google Shape;618;p45">
              <a:extLst>
                <a:ext uri="{FF2B5EF4-FFF2-40B4-BE49-F238E27FC236}">
                  <a16:creationId xmlns:a16="http://schemas.microsoft.com/office/drawing/2014/main" id="{7B924EE4-AB01-4C81-A7F5-495416B8C89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6" name="Google Shape;619;p45">
              <a:extLst>
                <a:ext uri="{FF2B5EF4-FFF2-40B4-BE49-F238E27FC236}">
                  <a16:creationId xmlns:a16="http://schemas.microsoft.com/office/drawing/2014/main" id="{943E3DC7-BD88-453C-97F5-AAE298F8CFE8}"/>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20;p45">
              <a:extLst>
                <a:ext uri="{FF2B5EF4-FFF2-40B4-BE49-F238E27FC236}">
                  <a16:creationId xmlns:a16="http://schemas.microsoft.com/office/drawing/2014/main" id="{042BB48A-DFA2-4279-A677-E7EEAB124C4A}"/>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8" name="Google Shape;621;p45">
              <a:extLst>
                <a:ext uri="{FF2B5EF4-FFF2-40B4-BE49-F238E27FC236}">
                  <a16:creationId xmlns:a16="http://schemas.microsoft.com/office/drawing/2014/main" id="{512E416A-4EA2-40A5-990C-A83B4879414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9" name="Google Shape;617;p45">
            <a:extLst>
              <a:ext uri="{FF2B5EF4-FFF2-40B4-BE49-F238E27FC236}">
                <a16:creationId xmlns:a16="http://schemas.microsoft.com/office/drawing/2014/main" id="{2A4CF93E-0713-4E60-BF29-1A0A919AF455}"/>
              </a:ext>
            </a:extLst>
          </p:cNvPr>
          <p:cNvGrpSpPr/>
          <p:nvPr/>
        </p:nvGrpSpPr>
        <p:grpSpPr>
          <a:xfrm rot="5400000" flipH="1">
            <a:off x="4196587" y="2471782"/>
            <a:ext cx="794510" cy="280573"/>
            <a:chOff x="4856845" y="3700725"/>
            <a:chExt cx="326275" cy="115225"/>
          </a:xfrm>
        </p:grpSpPr>
        <p:sp>
          <p:nvSpPr>
            <p:cNvPr id="40" name="Google Shape;618;p45">
              <a:extLst>
                <a:ext uri="{FF2B5EF4-FFF2-40B4-BE49-F238E27FC236}">
                  <a16:creationId xmlns:a16="http://schemas.microsoft.com/office/drawing/2014/main" id="{528F51F7-EE3A-47E8-8176-05BA6B55BF2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619;p45">
              <a:extLst>
                <a:ext uri="{FF2B5EF4-FFF2-40B4-BE49-F238E27FC236}">
                  <a16:creationId xmlns:a16="http://schemas.microsoft.com/office/drawing/2014/main" id="{BC9D8F86-5277-47F7-9D8B-573E4638E49C}"/>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2" name="Google Shape;620;p45">
              <a:extLst>
                <a:ext uri="{FF2B5EF4-FFF2-40B4-BE49-F238E27FC236}">
                  <a16:creationId xmlns:a16="http://schemas.microsoft.com/office/drawing/2014/main" id="{7E637F30-EFE5-4070-BC4B-D6FECA5283AD}"/>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 name="Google Shape;621;p45">
              <a:extLst>
                <a:ext uri="{FF2B5EF4-FFF2-40B4-BE49-F238E27FC236}">
                  <a16:creationId xmlns:a16="http://schemas.microsoft.com/office/drawing/2014/main" id="{FBDCE521-53CC-46A4-B1CE-ABE9A7963E59}"/>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602658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571434"/>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Intentional </a:t>
            </a:r>
          </a:p>
          <a:p>
            <a:pPr algn="ctr"/>
            <a:r>
              <a:rPr lang="en-US" sz="2000" b="1">
                <a:solidFill>
                  <a:schemeClr val="accent5">
                    <a:lumMod val="60000"/>
                    <a:lumOff val="40000"/>
                  </a:schemeClr>
                </a:solidFill>
                <a:latin typeface="Amasis MT Pro Black" panose="02040A04050005020304" pitchFamily="18" charset="0"/>
              </a:rPr>
              <a:t>velocity</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504275"/>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pic>
        <p:nvPicPr>
          <p:cNvPr id="3" name="Immagine 2">
            <a:extLst>
              <a:ext uri="{FF2B5EF4-FFF2-40B4-BE49-F238E27FC236}">
                <a16:creationId xmlns:a16="http://schemas.microsoft.com/office/drawing/2014/main" id="{1D3C080A-92E0-43B9-8E01-2086BA96F9D6}"/>
              </a:ext>
            </a:extLst>
          </p:cNvPr>
          <p:cNvPicPr>
            <a:picLocks noChangeAspect="1"/>
          </p:cNvPicPr>
          <p:nvPr/>
        </p:nvPicPr>
        <p:blipFill>
          <a:blip r:embed="rId3"/>
          <a:srcRect/>
          <a:stretch/>
        </p:blipFill>
        <p:spPr>
          <a:xfrm>
            <a:off x="672641" y="244925"/>
            <a:ext cx="2822324" cy="2218370"/>
          </a:xfrm>
          <a:prstGeom prst="rect">
            <a:avLst/>
          </a:prstGeom>
        </p:spPr>
      </p:pic>
      <p:pic>
        <p:nvPicPr>
          <p:cNvPr id="6" name="Immagine 5">
            <a:extLst>
              <a:ext uri="{FF2B5EF4-FFF2-40B4-BE49-F238E27FC236}">
                <a16:creationId xmlns:a16="http://schemas.microsoft.com/office/drawing/2014/main" id="{5FF7DAC4-B716-4391-B744-C1F686925BF9}"/>
              </a:ext>
            </a:extLst>
          </p:cNvPr>
          <p:cNvPicPr>
            <a:picLocks noChangeAspect="1"/>
          </p:cNvPicPr>
          <p:nvPr/>
        </p:nvPicPr>
        <p:blipFill>
          <a:blip r:embed="rId4"/>
          <a:srcRect/>
          <a:stretch/>
        </p:blipFill>
        <p:spPr>
          <a:xfrm>
            <a:off x="5819677" y="264087"/>
            <a:ext cx="2822325" cy="2218371"/>
          </a:xfrm>
          <a:prstGeom prst="rect">
            <a:avLst/>
          </a:prstGeom>
        </p:spPr>
      </p:pic>
      <p:pic>
        <p:nvPicPr>
          <p:cNvPr id="9" name="Immagine 8">
            <a:extLst>
              <a:ext uri="{FF2B5EF4-FFF2-40B4-BE49-F238E27FC236}">
                <a16:creationId xmlns:a16="http://schemas.microsoft.com/office/drawing/2014/main" id="{B43C245E-E04A-4E77-B745-14751E14C740}"/>
              </a:ext>
            </a:extLst>
          </p:cNvPr>
          <p:cNvPicPr>
            <a:picLocks noChangeAspect="1"/>
          </p:cNvPicPr>
          <p:nvPr/>
        </p:nvPicPr>
        <p:blipFill>
          <a:blip r:embed="rId5"/>
          <a:srcRect/>
          <a:stretch/>
        </p:blipFill>
        <p:spPr>
          <a:xfrm>
            <a:off x="1378141" y="2806657"/>
            <a:ext cx="2822324" cy="2218370"/>
          </a:xfrm>
          <a:prstGeom prst="rect">
            <a:avLst/>
          </a:prstGeom>
        </p:spPr>
      </p:pic>
      <p:pic>
        <p:nvPicPr>
          <p:cNvPr id="14" name="Immagine 13">
            <a:extLst>
              <a:ext uri="{FF2B5EF4-FFF2-40B4-BE49-F238E27FC236}">
                <a16:creationId xmlns:a16="http://schemas.microsoft.com/office/drawing/2014/main" id="{17858E62-58C0-48BA-AD2A-FE32E9576AB0}"/>
              </a:ext>
            </a:extLst>
          </p:cNvPr>
          <p:cNvPicPr>
            <a:picLocks noChangeAspect="1"/>
          </p:cNvPicPr>
          <p:nvPr/>
        </p:nvPicPr>
        <p:blipFill>
          <a:blip r:embed="rId6"/>
          <a:srcRect/>
          <a:stretch/>
        </p:blipFill>
        <p:spPr>
          <a:xfrm>
            <a:off x="5311263" y="2806655"/>
            <a:ext cx="2822326" cy="2218372"/>
          </a:xfrm>
          <a:prstGeom prst="rect">
            <a:avLst/>
          </a:prstGeom>
        </p:spPr>
      </p:pic>
      <p:grpSp>
        <p:nvGrpSpPr>
          <p:cNvPr id="31" name="Google Shape;617;p45">
            <a:extLst>
              <a:ext uri="{FF2B5EF4-FFF2-40B4-BE49-F238E27FC236}">
                <a16:creationId xmlns:a16="http://schemas.microsoft.com/office/drawing/2014/main" id="{0A585ECF-DE6E-4052-9E14-49A2151F759C}"/>
              </a:ext>
            </a:extLst>
          </p:cNvPr>
          <p:cNvGrpSpPr/>
          <p:nvPr/>
        </p:nvGrpSpPr>
        <p:grpSpPr>
          <a:xfrm rot="5400000" flipH="1">
            <a:off x="4241091" y="2732870"/>
            <a:ext cx="794510" cy="280573"/>
            <a:chOff x="4856845" y="3700725"/>
            <a:chExt cx="326275" cy="115225"/>
          </a:xfrm>
        </p:grpSpPr>
        <p:sp>
          <p:nvSpPr>
            <p:cNvPr id="32" name="Google Shape;618;p45">
              <a:extLst>
                <a:ext uri="{FF2B5EF4-FFF2-40B4-BE49-F238E27FC236}">
                  <a16:creationId xmlns:a16="http://schemas.microsoft.com/office/drawing/2014/main" id="{F177F62E-9882-4F02-AD9C-4B84119950B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6" name="Google Shape;619;p45">
              <a:extLst>
                <a:ext uri="{FF2B5EF4-FFF2-40B4-BE49-F238E27FC236}">
                  <a16:creationId xmlns:a16="http://schemas.microsoft.com/office/drawing/2014/main" id="{C4356B88-3C59-47E8-95A6-4745C65AD09B}"/>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20;p45">
              <a:extLst>
                <a:ext uri="{FF2B5EF4-FFF2-40B4-BE49-F238E27FC236}">
                  <a16:creationId xmlns:a16="http://schemas.microsoft.com/office/drawing/2014/main" id="{BB5585B2-32E4-4DD5-B043-3BE5D001640F}"/>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8" name="Google Shape;621;p45">
              <a:extLst>
                <a:ext uri="{FF2B5EF4-FFF2-40B4-BE49-F238E27FC236}">
                  <a16:creationId xmlns:a16="http://schemas.microsoft.com/office/drawing/2014/main" id="{EAD5EADA-CA8E-42D7-A9E3-699236499396}"/>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9" name="Google Shape;617;p45">
            <a:extLst>
              <a:ext uri="{FF2B5EF4-FFF2-40B4-BE49-F238E27FC236}">
                <a16:creationId xmlns:a16="http://schemas.microsoft.com/office/drawing/2014/main" id="{0886ED75-3397-41DD-9638-74A3E9D7B23B}"/>
              </a:ext>
            </a:extLst>
          </p:cNvPr>
          <p:cNvGrpSpPr/>
          <p:nvPr/>
        </p:nvGrpSpPr>
        <p:grpSpPr>
          <a:xfrm rot="16200000" flipH="1">
            <a:off x="4241089" y="816767"/>
            <a:ext cx="794510" cy="280573"/>
            <a:chOff x="4856845" y="3700725"/>
            <a:chExt cx="326275" cy="115225"/>
          </a:xfrm>
        </p:grpSpPr>
        <p:sp>
          <p:nvSpPr>
            <p:cNvPr id="40" name="Google Shape;618;p45">
              <a:extLst>
                <a:ext uri="{FF2B5EF4-FFF2-40B4-BE49-F238E27FC236}">
                  <a16:creationId xmlns:a16="http://schemas.microsoft.com/office/drawing/2014/main" id="{FE7141DF-26DB-4655-A623-B42200E5DDC0}"/>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619;p45">
              <a:extLst>
                <a:ext uri="{FF2B5EF4-FFF2-40B4-BE49-F238E27FC236}">
                  <a16:creationId xmlns:a16="http://schemas.microsoft.com/office/drawing/2014/main" id="{0E7D1AD4-3324-4C70-A785-BB14B42023F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2" name="Google Shape;620;p45">
              <a:extLst>
                <a:ext uri="{FF2B5EF4-FFF2-40B4-BE49-F238E27FC236}">
                  <a16:creationId xmlns:a16="http://schemas.microsoft.com/office/drawing/2014/main" id="{3A7FF9BC-2C2C-48AD-A474-348AC732884F}"/>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 name="Google Shape;621;p45">
              <a:extLst>
                <a:ext uri="{FF2B5EF4-FFF2-40B4-BE49-F238E27FC236}">
                  <a16:creationId xmlns:a16="http://schemas.microsoft.com/office/drawing/2014/main" id="{FE464B8C-5870-4DC5-A26B-A406B2F0D9D9}"/>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2485624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3268396" y="1262217"/>
            <a:ext cx="2729150" cy="6009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k</a:t>
            </a:r>
            <a:r>
              <a:rPr lang="en-US" baseline="-25000"/>
              <a:t>w</a:t>
            </a:r>
            <a:r>
              <a:rPr lang="en-US"/>
              <a:t> TUNING</a:t>
            </a:r>
          </a:p>
        </p:txBody>
      </p:sp>
      <p:sp>
        <p:nvSpPr>
          <p:cNvPr id="313" name="Google Shape;313;p35"/>
          <p:cNvSpPr/>
          <p:nvPr/>
        </p:nvSpPr>
        <p:spPr>
          <a:xfrm>
            <a:off x="1072839" y="526694"/>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14" name="Google Shape;314;p35"/>
          <p:cNvSpPr/>
          <p:nvPr/>
        </p:nvSpPr>
        <p:spPr>
          <a:xfrm>
            <a:off x="1072839" y="4325108"/>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315" name="Google Shape;315;p35"/>
          <p:cNvGrpSpPr/>
          <p:nvPr/>
        </p:nvGrpSpPr>
        <p:grpSpPr>
          <a:xfrm>
            <a:off x="2848624" y="4562472"/>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21" name="Google Shape;321;p35"/>
          <p:cNvGrpSpPr/>
          <p:nvPr/>
        </p:nvGrpSpPr>
        <p:grpSpPr>
          <a:xfrm>
            <a:off x="2848624" y="431254"/>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27" name="Google Shape;327;p35"/>
          <p:cNvGrpSpPr/>
          <p:nvPr/>
        </p:nvGrpSpPr>
        <p:grpSpPr>
          <a:xfrm>
            <a:off x="6888940" y="1370256"/>
            <a:ext cx="884042" cy="312191"/>
            <a:chOff x="4856845" y="3700725"/>
            <a:chExt cx="326275" cy="115225"/>
          </a:xfrm>
        </p:grpSpPr>
        <p:sp>
          <p:nvSpPr>
            <p:cNvPr id="328"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9"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0"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1"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32" name="Google Shape;332;p35"/>
          <p:cNvGrpSpPr/>
          <p:nvPr/>
        </p:nvGrpSpPr>
        <p:grpSpPr>
          <a:xfrm flipH="1">
            <a:off x="1492961" y="1370256"/>
            <a:ext cx="884042" cy="312191"/>
            <a:chOff x="4856845" y="3700725"/>
            <a:chExt cx="326275" cy="115225"/>
          </a:xfrm>
        </p:grpSpPr>
        <p:sp>
          <p:nvSpPr>
            <p:cNvPr id="333"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4"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5"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6"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mc:AlternateContent xmlns:mc="http://schemas.openxmlformats.org/markup-compatibility/2006">
        <mc:Choice xmlns:a14="http://schemas.microsoft.com/office/drawing/2010/main" Requires="a14">
          <p:sp>
            <p:nvSpPr>
              <p:cNvPr id="337" name="Google Shape;337;p35"/>
              <p:cNvSpPr txBox="1">
                <a:spLocks noGrp="1"/>
              </p:cNvSpPr>
              <p:nvPr>
                <p:ph type="subTitle" idx="1"/>
              </p:nvPr>
            </p:nvSpPr>
            <p:spPr>
              <a:xfrm>
                <a:off x="4568675" y="2169548"/>
                <a:ext cx="3800531" cy="1734886"/>
              </a:xfrm>
              <a:prstGeom prst="roundRect">
                <a:avLst>
                  <a:gd name="adj" fmla="val 27373"/>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ln>
                <a:prstDash val="sysDot"/>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r>
                  <a:rPr lang="en-US" sz="1800" i="1">
                    <a:solidFill>
                      <a:schemeClr val="accent5"/>
                    </a:solidFill>
                    <a:latin typeface="Roboto" panose="02000000000000000000" pitchFamily="2" charset="0"/>
                    <a:ea typeface="Roboto" panose="02000000000000000000" pitchFamily="2" charset="0"/>
                  </a:rPr>
                  <a:t>We want to investigate how </a:t>
                </a:r>
                <a14:m>
                  <m:oMath xmlns:m="http://schemas.openxmlformats.org/officeDocument/2006/math">
                    <m:sSub>
                      <m:sSubPr>
                        <m:ctrlPr>
                          <a:rPr lang="en-US" sz="1800" b="1" i="1" smtClean="0">
                            <a:solidFill>
                              <a:schemeClr val="accent5"/>
                            </a:solidFill>
                            <a:latin typeface="Cambria Math" panose="02040503050406030204" pitchFamily="18" charset="0"/>
                            <a:ea typeface="Roboto" panose="02000000000000000000" pitchFamily="2" charset="0"/>
                          </a:rPr>
                        </m:ctrlPr>
                      </m:sSubPr>
                      <m:e>
                        <m:r>
                          <a:rPr lang="en-US" sz="1800" b="1" i="1" smtClean="0">
                            <a:solidFill>
                              <a:schemeClr val="accent5"/>
                            </a:solidFill>
                            <a:latin typeface="Cambria Math" panose="02040503050406030204" pitchFamily="18" charset="0"/>
                            <a:ea typeface="Roboto" panose="02000000000000000000" pitchFamily="2" charset="0"/>
                          </a:rPr>
                          <m:t>𝒌</m:t>
                        </m:r>
                      </m:e>
                      <m:sub>
                        <m:r>
                          <a:rPr lang="en-US" sz="1800" b="1" i="1" smtClean="0">
                            <a:solidFill>
                              <a:schemeClr val="accent5"/>
                            </a:solidFill>
                            <a:latin typeface="Cambria Math" panose="02040503050406030204" pitchFamily="18" charset="0"/>
                            <a:ea typeface="Roboto" panose="02000000000000000000" pitchFamily="2" charset="0"/>
                          </a:rPr>
                          <m:t>𝒘</m:t>
                        </m:r>
                      </m:sub>
                    </m:sSub>
                  </m:oMath>
                </a14:m>
                <a:r>
                  <a:rPr lang="en-US" sz="1800" b="1" i="1">
                    <a:solidFill>
                      <a:schemeClr val="accent5"/>
                    </a:solidFill>
                    <a:latin typeface="Roboto" panose="02000000000000000000" pitchFamily="2" charset="0"/>
                    <a:ea typeface="Roboto" panose="02000000000000000000" pitchFamily="2" charset="0"/>
                  </a:rPr>
                  <a:t> </a:t>
                </a:r>
                <a:r>
                  <a:rPr lang="en-US" sz="1800" i="1">
                    <a:solidFill>
                      <a:schemeClr val="accent5"/>
                    </a:solidFill>
                    <a:latin typeface="Roboto" panose="02000000000000000000" pitchFamily="2" charset="0"/>
                    <a:ea typeface="Roboto" panose="02000000000000000000" pitchFamily="2" charset="0"/>
                  </a:rPr>
                  <a:t>affects the performance, in particular the estimated intentional velocities.</a:t>
                </a:r>
              </a:p>
            </p:txBody>
          </p:sp>
        </mc:Choice>
        <mc:Fallback>
          <p:sp>
            <p:nvSpPr>
              <p:cNvPr id="337" name="Google Shape;337;p35"/>
              <p:cNvSpPr txBox="1">
                <a:spLocks noGrp="1" noRot="1" noChangeAspect="1" noMove="1" noResize="1" noEditPoints="1" noAdjustHandles="1" noChangeArrowheads="1" noChangeShapeType="1" noTextEdit="1"/>
              </p:cNvSpPr>
              <p:nvPr>
                <p:ph type="subTitle" idx="1"/>
              </p:nvPr>
            </p:nvSpPr>
            <p:spPr>
              <a:xfrm>
                <a:off x="4568675" y="2169548"/>
                <a:ext cx="3800531" cy="1734886"/>
              </a:xfrm>
              <a:prstGeom prst="roundRect">
                <a:avLst>
                  <a:gd name="adj" fmla="val 27373"/>
                </a:avLst>
              </a:prstGeom>
              <a:blipFill>
                <a:blip r:embed="rId3"/>
                <a:stretch>
                  <a:fillRect/>
                </a:stretch>
              </a:blipFill>
              <a:ln>
                <a:prstDash val="sysDot"/>
              </a:ln>
            </p:spPr>
            <p:txBody>
              <a:bodyPr/>
              <a:lstStyle/>
              <a:p>
                <a:r>
                  <a:rPr lang="it-IT">
                    <a:noFill/>
                  </a:rPr>
                  <a:t> </a:t>
                </a:r>
              </a:p>
            </p:txBody>
          </p:sp>
        </mc:Fallback>
      </mc:AlternateContent>
      <p:pic>
        <p:nvPicPr>
          <p:cNvPr id="32" name="Immagine 31" descr="Immagine che contiene verme, invertebrato&#10;&#10;Descrizione generata automaticamente">
            <a:extLst>
              <a:ext uri="{FF2B5EF4-FFF2-40B4-BE49-F238E27FC236}">
                <a16:creationId xmlns:a16="http://schemas.microsoft.com/office/drawing/2014/main" id="{5ED343A5-BEFD-8340-973E-DAE98014C68A}"/>
              </a:ext>
            </a:extLst>
          </p:cNvPr>
          <p:cNvPicPr>
            <a:picLocks noChangeAspect="1"/>
          </p:cNvPicPr>
          <p:nvPr/>
        </p:nvPicPr>
        <p:blipFill>
          <a:blip r:embed="rId4"/>
          <a:stretch>
            <a:fillRect/>
          </a:stretch>
        </p:blipFill>
        <p:spPr>
          <a:xfrm rot="18385136" flipH="1">
            <a:off x="3453579" y="1999558"/>
            <a:ext cx="435273" cy="190713"/>
          </a:xfrm>
          <a:prstGeom prst="rect">
            <a:avLst/>
          </a:prstGeom>
        </p:spPr>
      </p:pic>
      <mc:AlternateContent xmlns:mc="http://schemas.openxmlformats.org/markup-compatibility/2006">
        <mc:Choice xmlns:a14="http://schemas.microsoft.com/office/drawing/2010/main" Requires="a14">
          <p:sp>
            <p:nvSpPr>
              <p:cNvPr id="33" name="Google Shape;337;p35">
                <a:extLst>
                  <a:ext uri="{FF2B5EF4-FFF2-40B4-BE49-F238E27FC236}">
                    <a16:creationId xmlns:a16="http://schemas.microsoft.com/office/drawing/2014/main" id="{9ABCB10D-99BE-2D45-A502-C00C9A9D7E73}"/>
                  </a:ext>
                </a:extLst>
              </p:cNvPr>
              <p:cNvSpPr txBox="1">
                <a:spLocks/>
              </p:cNvSpPr>
              <p:nvPr/>
            </p:nvSpPr>
            <p:spPr>
              <a:xfrm>
                <a:off x="547949" y="1758392"/>
                <a:ext cx="2855147" cy="2406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lgn="just"/>
                <a:r>
                  <a:rPr lang="en-US"/>
                  <a:t>It is a parameter which appears in the equations of the observer:</a:t>
                </a:r>
              </a:p>
              <a:p>
                <a:pPr marL="0" indent="0" algn="just"/>
                <a:endParaRPr lang="en-US"/>
              </a:p>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𝑥</m:t>
                              </m:r>
                            </m:sub>
                          </m:sSub>
                        </m:e>
                      </m:acc>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𝑣</m:t>
                      </m:r>
                      <m:func>
                        <m:funcPr>
                          <m:ctrlPr>
                            <a:rPr lang="en-US" i="1" smtClean="0">
                              <a:solidFill>
                                <a:schemeClr val="tx1"/>
                              </a:solidFill>
                              <a:latin typeface="Cambria Math" panose="02040503050406030204" pitchFamily="18" charset="0"/>
                            </a:rPr>
                          </m:ctrlPr>
                        </m:funcPr>
                        <m:fName>
                          <m:r>
                            <m:rPr>
                              <m:sty m:val="p"/>
                            </m:rPr>
                            <a:rPr lang="en-US" smtClean="0">
                              <a:solidFill>
                                <a:schemeClr val="tx1"/>
                              </a:solidFill>
                              <a:latin typeface="Cambria Math" panose="02040503050406030204" pitchFamily="18" charset="0"/>
                            </a:rPr>
                            <m:t>cos</m:t>
                          </m:r>
                        </m:fName>
                        <m:e>
                          <m:r>
                            <a:rPr lang="en-US" i="1" smtClean="0">
                              <a:solidFill>
                                <a:schemeClr val="tx1"/>
                              </a:solidFill>
                              <a:latin typeface="Cambria Math" panose="02040503050406030204" pitchFamily="18" charset="0"/>
                            </a:rPr>
                            <m:t>𝜃</m:t>
                          </m:r>
                        </m:e>
                      </m:func>
                      <m:r>
                        <a:rPr lang="en-US" i="1" smtClean="0">
                          <a:solidFill>
                            <a:schemeClr val="tx1"/>
                          </a:solidFill>
                          <a:latin typeface="Cambria Math" panose="02040503050406030204" pitchFamily="18" charset="0"/>
                        </a:rPr>
                        <m:t>+</m:t>
                      </m:r>
                      <m:sSub>
                        <m:sSubPr>
                          <m:ctrlPr>
                            <a:rPr lang="en-US" i="1" smtClean="0">
                              <a:solidFill>
                                <a:schemeClr val="accent5"/>
                              </a:solidFill>
                              <a:latin typeface="Cambria Math" panose="02040503050406030204" pitchFamily="18" charset="0"/>
                            </a:rPr>
                          </m:ctrlPr>
                        </m:sSubPr>
                        <m:e>
                          <m:r>
                            <a:rPr lang="en-US" i="1" smtClean="0">
                              <a:solidFill>
                                <a:schemeClr val="accent5"/>
                              </a:solidFill>
                              <a:latin typeface="Cambria Math" panose="02040503050406030204" pitchFamily="18" charset="0"/>
                            </a:rPr>
                            <m:t>𝑘</m:t>
                          </m:r>
                        </m:e>
                        <m:sub>
                          <m:r>
                            <a:rPr lang="en-US" i="1" smtClean="0">
                              <a:solidFill>
                                <a:schemeClr val="accent5"/>
                              </a:solidFill>
                              <a:latin typeface="Cambria Math" panose="02040503050406030204" pitchFamily="18" charset="0"/>
                            </a:rPr>
                            <m:t>𝑤</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𝑥</m:t>
                      </m:r>
                      <m:r>
                        <a:rPr lang="en-US"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𝑥</m:t>
                          </m:r>
                        </m:sub>
                      </m:sSub>
                      <m:r>
                        <a:rPr lang="en-US" i="1" smtClean="0">
                          <a:solidFill>
                            <a:schemeClr val="tx1"/>
                          </a:solidFill>
                          <a:latin typeface="Cambria Math" panose="02040503050406030204" pitchFamily="18" charset="0"/>
                        </a:rPr>
                        <m:t>)</m:t>
                      </m:r>
                    </m:oMath>
                  </m:oMathPara>
                </a14:m>
                <a:endParaRPr lang="en-US"/>
              </a:p>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rPr>
                                <m:t>𝑉</m:t>
                              </m:r>
                            </m:e>
                          </m:acc>
                        </m:e>
                        <m:sub>
                          <m:r>
                            <a:rPr lang="en-US" i="1" smtClean="0">
                              <a:solidFill>
                                <a:schemeClr val="tx1"/>
                              </a:solidFill>
                              <a:latin typeface="Cambria Math" panose="02040503050406030204" pitchFamily="18" charset="0"/>
                            </a:rPr>
                            <m:t>𝑤</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𝑥</m:t>
                          </m:r>
                        </m:sub>
                      </m:sSub>
                      <m:r>
                        <a:rPr lang="en-US" i="1" smtClean="0">
                          <a:solidFill>
                            <a:schemeClr val="tx1"/>
                          </a:solidFill>
                          <a:latin typeface="Cambria Math" panose="02040503050406030204" pitchFamily="18" charset="0"/>
                        </a:rPr>
                        <m:t>=</m:t>
                      </m:r>
                      <m:sSub>
                        <m:sSubPr>
                          <m:ctrlPr>
                            <a:rPr lang="en-US" i="1" smtClean="0">
                              <a:solidFill>
                                <a:schemeClr val="accent5"/>
                              </a:solidFill>
                              <a:latin typeface="Cambria Math" panose="02040503050406030204" pitchFamily="18" charset="0"/>
                            </a:rPr>
                          </m:ctrlPr>
                        </m:sSubPr>
                        <m:e>
                          <m:r>
                            <a:rPr lang="en-US" i="1" smtClean="0">
                              <a:solidFill>
                                <a:schemeClr val="accent5"/>
                              </a:solidFill>
                              <a:latin typeface="Cambria Math" panose="02040503050406030204" pitchFamily="18" charset="0"/>
                            </a:rPr>
                            <m:t>𝑘</m:t>
                          </m:r>
                        </m:e>
                        <m:sub>
                          <m:r>
                            <a:rPr lang="en-US" i="1" smtClean="0">
                              <a:solidFill>
                                <a:schemeClr val="accent5"/>
                              </a:solidFill>
                              <a:latin typeface="Cambria Math" panose="02040503050406030204" pitchFamily="18" charset="0"/>
                            </a:rPr>
                            <m:t>𝑤</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𝑥</m:t>
                      </m:r>
                      <m:r>
                        <a:rPr lang="en-US"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𝑥</m:t>
                          </m:r>
                        </m:sub>
                      </m:sSub>
                      <m:r>
                        <a:rPr lang="en-US" i="1" smtClean="0">
                          <a:solidFill>
                            <a:schemeClr val="tx1"/>
                          </a:solidFill>
                          <a:latin typeface="Cambria Math" panose="02040503050406030204" pitchFamily="18" charset="0"/>
                        </a:rPr>
                        <m:t>)</m:t>
                      </m:r>
                    </m:oMath>
                  </m:oMathPara>
                </a14:m>
                <a:endParaRPr lang="en-US"/>
              </a:p>
              <a:p>
                <a:endParaRPr lang="en-US"/>
              </a:p>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𝑦</m:t>
                              </m:r>
                            </m:sub>
                          </m:sSub>
                        </m:e>
                      </m:acc>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𝑣</m:t>
                      </m:r>
                      <m:func>
                        <m:funcPr>
                          <m:ctrlPr>
                            <a:rPr lang="en-US" i="1" smtClean="0">
                              <a:solidFill>
                                <a:schemeClr val="tx1"/>
                              </a:solidFill>
                              <a:latin typeface="Cambria Math" panose="02040503050406030204" pitchFamily="18" charset="0"/>
                            </a:rPr>
                          </m:ctrlPr>
                        </m:funcPr>
                        <m:fName>
                          <m:r>
                            <m:rPr>
                              <m:sty m:val="p"/>
                            </m:rPr>
                            <a:rPr lang="en-US" smtClean="0">
                              <a:solidFill>
                                <a:schemeClr val="tx1"/>
                              </a:solidFill>
                              <a:latin typeface="Cambria Math" panose="02040503050406030204" pitchFamily="18" charset="0"/>
                            </a:rPr>
                            <m:t>sin</m:t>
                          </m:r>
                        </m:fName>
                        <m:e>
                          <m:r>
                            <a:rPr lang="en-US" i="1" smtClean="0">
                              <a:solidFill>
                                <a:schemeClr val="tx1"/>
                              </a:solidFill>
                              <a:latin typeface="Cambria Math" panose="02040503050406030204" pitchFamily="18" charset="0"/>
                            </a:rPr>
                            <m:t>𝜃</m:t>
                          </m:r>
                        </m:e>
                      </m:func>
                      <m:r>
                        <a:rPr lang="en-US" i="1" smtClean="0">
                          <a:solidFill>
                            <a:schemeClr val="tx1"/>
                          </a:solidFill>
                          <a:latin typeface="Cambria Math" panose="02040503050406030204" pitchFamily="18" charset="0"/>
                        </a:rPr>
                        <m:t>+</m:t>
                      </m:r>
                      <m:sSub>
                        <m:sSubPr>
                          <m:ctrlPr>
                            <a:rPr lang="en-US" i="1" smtClean="0">
                              <a:solidFill>
                                <a:schemeClr val="accent5"/>
                              </a:solidFill>
                              <a:latin typeface="Cambria Math" panose="02040503050406030204" pitchFamily="18" charset="0"/>
                            </a:rPr>
                          </m:ctrlPr>
                        </m:sSubPr>
                        <m:e>
                          <m:r>
                            <a:rPr lang="en-US" i="1" smtClean="0">
                              <a:solidFill>
                                <a:schemeClr val="accent5"/>
                              </a:solidFill>
                              <a:latin typeface="Cambria Math" panose="02040503050406030204" pitchFamily="18" charset="0"/>
                            </a:rPr>
                            <m:t>𝑘</m:t>
                          </m:r>
                        </m:e>
                        <m:sub>
                          <m:r>
                            <a:rPr lang="en-US" i="1" smtClean="0">
                              <a:solidFill>
                                <a:schemeClr val="accent5"/>
                              </a:solidFill>
                              <a:latin typeface="Cambria Math" panose="02040503050406030204" pitchFamily="18" charset="0"/>
                            </a:rPr>
                            <m:t>𝑤</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𝑦</m:t>
                      </m:r>
                      <m:r>
                        <a:rPr lang="en-US"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𝑦</m:t>
                          </m:r>
                        </m:sub>
                      </m:sSub>
                      <m:r>
                        <a:rPr lang="en-US" i="1" smtClean="0">
                          <a:solidFill>
                            <a:schemeClr val="tx1"/>
                          </a:solidFill>
                          <a:latin typeface="Cambria Math" panose="02040503050406030204" pitchFamily="18" charset="0"/>
                        </a:rPr>
                        <m:t>)</m:t>
                      </m:r>
                    </m:oMath>
                  </m:oMathPara>
                </a14:m>
                <a:endParaRPr lang="en-US"/>
              </a:p>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rPr>
                                <m:t>𝑉</m:t>
                              </m:r>
                            </m:e>
                          </m:acc>
                        </m:e>
                        <m:sub>
                          <m:r>
                            <a:rPr lang="en-US" i="1" smtClean="0">
                              <a:solidFill>
                                <a:schemeClr val="tx1"/>
                              </a:solidFill>
                              <a:latin typeface="Cambria Math" panose="02040503050406030204" pitchFamily="18" charset="0"/>
                            </a:rPr>
                            <m:t>𝑤</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𝑦</m:t>
                          </m:r>
                        </m:sub>
                      </m:sSub>
                      <m:r>
                        <a:rPr lang="en-US" i="1" smtClean="0">
                          <a:solidFill>
                            <a:schemeClr val="tx1"/>
                          </a:solidFill>
                          <a:latin typeface="Cambria Math" panose="02040503050406030204" pitchFamily="18" charset="0"/>
                        </a:rPr>
                        <m:t>=</m:t>
                      </m:r>
                      <m:sSub>
                        <m:sSubPr>
                          <m:ctrlPr>
                            <a:rPr lang="en-US" i="1" smtClean="0">
                              <a:solidFill>
                                <a:schemeClr val="accent5"/>
                              </a:solidFill>
                              <a:latin typeface="Cambria Math" panose="02040503050406030204" pitchFamily="18" charset="0"/>
                            </a:rPr>
                          </m:ctrlPr>
                        </m:sSubPr>
                        <m:e>
                          <m:r>
                            <a:rPr lang="en-US" i="1" smtClean="0">
                              <a:solidFill>
                                <a:schemeClr val="accent5"/>
                              </a:solidFill>
                              <a:latin typeface="Cambria Math" panose="02040503050406030204" pitchFamily="18" charset="0"/>
                            </a:rPr>
                            <m:t>𝑘</m:t>
                          </m:r>
                        </m:e>
                        <m:sub>
                          <m:r>
                            <a:rPr lang="en-US" i="1" smtClean="0">
                              <a:solidFill>
                                <a:schemeClr val="accent5"/>
                              </a:solidFill>
                              <a:latin typeface="Cambria Math" panose="02040503050406030204" pitchFamily="18" charset="0"/>
                            </a:rPr>
                            <m:t>𝑤</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𝑦</m:t>
                      </m:r>
                      <m:r>
                        <a:rPr lang="en-US"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𝑦</m:t>
                          </m:r>
                        </m:sub>
                      </m:sSub>
                      <m:r>
                        <a:rPr lang="en-US" i="1" smtClean="0">
                          <a:solidFill>
                            <a:schemeClr val="tx1"/>
                          </a:solidFill>
                          <a:latin typeface="Cambria Math" panose="02040503050406030204" pitchFamily="18" charset="0"/>
                        </a:rPr>
                        <m:t>)</m:t>
                      </m:r>
                    </m:oMath>
                  </m:oMathPara>
                </a14:m>
                <a:endParaRPr lang="en-US"/>
              </a:p>
            </p:txBody>
          </p:sp>
        </mc:Choice>
        <mc:Fallback>
          <p:sp>
            <p:nvSpPr>
              <p:cNvPr id="33" name="Google Shape;337;p35">
                <a:extLst>
                  <a:ext uri="{FF2B5EF4-FFF2-40B4-BE49-F238E27FC236}">
                    <a16:creationId xmlns:a16="http://schemas.microsoft.com/office/drawing/2014/main" id="{9ABCB10D-99BE-2D45-A502-C00C9A9D7E73}"/>
                  </a:ext>
                </a:extLst>
              </p:cNvPr>
              <p:cNvSpPr txBox="1">
                <a:spLocks noRot="1" noChangeAspect="1" noMove="1" noResize="1" noEditPoints="1" noAdjustHandles="1" noChangeArrowheads="1" noChangeShapeType="1" noTextEdit="1"/>
              </p:cNvSpPr>
              <p:nvPr/>
            </p:nvSpPr>
            <p:spPr>
              <a:xfrm>
                <a:off x="547949" y="1758392"/>
                <a:ext cx="2855147" cy="2406911"/>
              </a:xfrm>
              <a:prstGeom prst="rect">
                <a:avLst/>
              </a:prstGeom>
              <a:blipFill>
                <a:blip r:embed="rId5"/>
                <a:stretch>
                  <a:fillRect l="-889" r="-889"/>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1791125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tretch>
            <a:fillRect/>
          </a:stretch>
        </p:blipFill>
        <p:spPr>
          <a:xfrm>
            <a:off x="1247824" y="339749"/>
            <a:ext cx="2839665"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tretch>
            <a:fillRect/>
          </a:stretch>
        </p:blipFill>
        <p:spPr>
          <a:xfrm>
            <a:off x="5351150" y="339749"/>
            <a:ext cx="2839666"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tretch>
            <a:fillRect/>
          </a:stretch>
        </p:blipFill>
        <p:spPr>
          <a:xfrm>
            <a:off x="1247824" y="2643860"/>
            <a:ext cx="2839665"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tretch>
            <a:fillRect/>
          </a:stretch>
        </p:blipFill>
        <p:spPr>
          <a:xfrm>
            <a:off x="5351152" y="2638450"/>
            <a:ext cx="2839665"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mc:Choice xmlns:a14="http://schemas.microsoft.com/office/drawing/2010/main"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226174" y="1955182"/>
                <a:ext cx="986290"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𝟏</m:t>
                      </m:r>
                    </m:oMath>
                  </m:oMathPara>
                </a14:m>
                <a:endParaRPr lang="it-IT" sz="2000">
                  <a:solidFill>
                    <a:schemeClr val="accent5"/>
                  </a:solidFill>
                </a:endParaRPr>
              </a:p>
            </p:txBody>
          </p:sp>
        </mc:Choice>
        <mc:Fallback>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226174" y="1955182"/>
                <a:ext cx="986290" cy="455512"/>
              </a:xfrm>
              <a:prstGeom prst="rect">
                <a:avLst/>
              </a:prstGeom>
              <a:blipFill>
                <a:blip r:embed="rId7"/>
                <a:stretch>
                  <a:fillRect/>
                </a:stretch>
              </a:blipFill>
              <a:ln>
                <a:noFill/>
              </a:ln>
            </p:spPr>
            <p:txBody>
              <a:bodyPr/>
              <a:lstStyle/>
              <a:p>
                <a:r>
                  <a:rPr lang="it-IT">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470897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rcRect/>
          <a:stretch/>
        </p:blipFill>
        <p:spPr>
          <a:xfrm>
            <a:off x="1247824" y="339749"/>
            <a:ext cx="2839664"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rcRect/>
          <a:stretch/>
        </p:blipFill>
        <p:spPr>
          <a:xfrm>
            <a:off x="5351151" y="339749"/>
            <a:ext cx="2839664"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rcRect/>
          <a:stretch/>
        </p:blipFill>
        <p:spPr>
          <a:xfrm>
            <a:off x="1247824" y="2643860"/>
            <a:ext cx="2839664"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rcRect/>
          <a:stretch/>
        </p:blipFill>
        <p:spPr>
          <a:xfrm>
            <a:off x="5351152" y="2638450"/>
            <a:ext cx="2839664"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mc:Choice xmlns:a14="http://schemas.microsoft.com/office/drawing/2010/main"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226174" y="1955182"/>
                <a:ext cx="986290"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𝟐</m:t>
                      </m:r>
                    </m:oMath>
                  </m:oMathPara>
                </a14:m>
                <a:endParaRPr lang="it-IT" sz="2000">
                  <a:solidFill>
                    <a:schemeClr val="accent5"/>
                  </a:solidFill>
                </a:endParaRPr>
              </a:p>
            </p:txBody>
          </p:sp>
        </mc:Choice>
        <mc:Fallback>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226174" y="1955182"/>
                <a:ext cx="986290" cy="455512"/>
              </a:xfrm>
              <a:prstGeom prst="rect">
                <a:avLst/>
              </a:prstGeom>
              <a:blipFill>
                <a:blip r:embed="rId7"/>
                <a:stretch>
                  <a:fillRect/>
                </a:stretch>
              </a:blipFill>
              <a:ln>
                <a:noFill/>
              </a:ln>
            </p:spPr>
            <p:txBody>
              <a:bodyPr/>
              <a:lstStyle/>
              <a:p>
                <a:r>
                  <a:rPr lang="it-IT">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1400775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rcRect/>
          <a:stretch/>
        </p:blipFill>
        <p:spPr>
          <a:xfrm>
            <a:off x="1247824" y="339749"/>
            <a:ext cx="2839664"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rcRect/>
          <a:stretch/>
        </p:blipFill>
        <p:spPr>
          <a:xfrm>
            <a:off x="5351151" y="339749"/>
            <a:ext cx="2839664"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rcRect/>
          <a:stretch/>
        </p:blipFill>
        <p:spPr>
          <a:xfrm>
            <a:off x="1247824" y="2643860"/>
            <a:ext cx="2839664"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rcRect/>
          <a:stretch/>
        </p:blipFill>
        <p:spPr>
          <a:xfrm>
            <a:off x="5351152" y="2638450"/>
            <a:ext cx="2839664"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mc:Choice xmlns:a14="http://schemas.microsoft.com/office/drawing/2010/main"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226174" y="1955182"/>
                <a:ext cx="986290"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𝟓</m:t>
                      </m:r>
                    </m:oMath>
                  </m:oMathPara>
                </a14:m>
                <a:endParaRPr lang="it-IT" sz="2000">
                  <a:solidFill>
                    <a:schemeClr val="accent5"/>
                  </a:solidFill>
                </a:endParaRPr>
              </a:p>
            </p:txBody>
          </p:sp>
        </mc:Choice>
        <mc:Fallback>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226174" y="1955182"/>
                <a:ext cx="986290" cy="455512"/>
              </a:xfrm>
              <a:prstGeom prst="rect">
                <a:avLst/>
              </a:prstGeom>
              <a:blipFill>
                <a:blip r:embed="rId7"/>
                <a:stretch>
                  <a:fillRect/>
                </a:stretch>
              </a:blipFill>
              <a:ln>
                <a:noFill/>
              </a:ln>
            </p:spPr>
            <p:txBody>
              <a:bodyPr/>
              <a:lstStyle/>
              <a:p>
                <a:r>
                  <a:rPr lang="it-IT">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367206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rcRect/>
          <a:stretch/>
        </p:blipFill>
        <p:spPr>
          <a:xfrm>
            <a:off x="1247824" y="339749"/>
            <a:ext cx="2839664"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rcRect/>
          <a:stretch/>
        </p:blipFill>
        <p:spPr>
          <a:xfrm>
            <a:off x="5351151" y="339749"/>
            <a:ext cx="2839664"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rcRect/>
          <a:stretch/>
        </p:blipFill>
        <p:spPr>
          <a:xfrm>
            <a:off x="1247824" y="2643860"/>
            <a:ext cx="2839665"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rcRect/>
          <a:stretch/>
        </p:blipFill>
        <p:spPr>
          <a:xfrm>
            <a:off x="5351152" y="2638450"/>
            <a:ext cx="2839665"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mc:Choice xmlns:a14="http://schemas.microsoft.com/office/drawing/2010/main"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226174" y="1955182"/>
                <a:ext cx="986290"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𝟕</m:t>
                      </m:r>
                    </m:oMath>
                  </m:oMathPara>
                </a14:m>
                <a:endParaRPr lang="it-IT" sz="2000">
                  <a:solidFill>
                    <a:schemeClr val="accent5"/>
                  </a:solidFill>
                </a:endParaRPr>
              </a:p>
            </p:txBody>
          </p:sp>
        </mc:Choice>
        <mc:Fallback>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226174" y="1955182"/>
                <a:ext cx="986290" cy="455512"/>
              </a:xfrm>
              <a:prstGeom prst="rect">
                <a:avLst/>
              </a:prstGeom>
              <a:blipFill>
                <a:blip r:embed="rId7"/>
                <a:stretch>
                  <a:fillRect/>
                </a:stretch>
              </a:blipFill>
              <a:ln>
                <a:noFill/>
              </a:ln>
            </p:spPr>
            <p:txBody>
              <a:bodyPr/>
              <a:lstStyle/>
              <a:p>
                <a:r>
                  <a:rPr lang="it-IT">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1643703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rcRect/>
          <a:stretch/>
        </p:blipFill>
        <p:spPr>
          <a:xfrm>
            <a:off x="1274842" y="339749"/>
            <a:ext cx="2785629"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rcRect/>
          <a:stretch/>
        </p:blipFill>
        <p:spPr>
          <a:xfrm>
            <a:off x="5378168" y="339749"/>
            <a:ext cx="2785629"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rcRect/>
          <a:stretch/>
        </p:blipFill>
        <p:spPr>
          <a:xfrm>
            <a:off x="1274842" y="2643860"/>
            <a:ext cx="2785629"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rcRect/>
          <a:stretch/>
        </p:blipFill>
        <p:spPr>
          <a:xfrm>
            <a:off x="5354859" y="2638450"/>
            <a:ext cx="2832250"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mc:Choice xmlns:a14="http://schemas.microsoft.com/office/drawing/2010/main"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122614" y="1955182"/>
                <a:ext cx="1193411"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𝟏𝟎</m:t>
                      </m:r>
                    </m:oMath>
                  </m:oMathPara>
                </a14:m>
                <a:endParaRPr lang="it-IT" sz="2000">
                  <a:solidFill>
                    <a:schemeClr val="accent5"/>
                  </a:solidFill>
                </a:endParaRPr>
              </a:p>
            </p:txBody>
          </p:sp>
        </mc:Choice>
        <mc:Fallback>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122614" y="1955182"/>
                <a:ext cx="1193411" cy="455512"/>
              </a:xfrm>
              <a:prstGeom prst="rect">
                <a:avLst/>
              </a:prstGeom>
              <a:blipFill>
                <a:blip r:embed="rId7"/>
                <a:stretch>
                  <a:fillRect/>
                </a:stretch>
              </a:blipFill>
              <a:ln>
                <a:noFill/>
              </a:ln>
            </p:spPr>
            <p:txBody>
              <a:bodyPr/>
              <a:lstStyle/>
              <a:p>
                <a:r>
                  <a:rPr lang="it-IT">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1999812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rcRect/>
          <a:stretch/>
        </p:blipFill>
        <p:spPr>
          <a:xfrm>
            <a:off x="1247824" y="339749"/>
            <a:ext cx="2839664"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rcRect/>
          <a:stretch/>
        </p:blipFill>
        <p:spPr>
          <a:xfrm>
            <a:off x="5351151" y="339749"/>
            <a:ext cx="2839664"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rcRect/>
          <a:stretch/>
        </p:blipFill>
        <p:spPr>
          <a:xfrm>
            <a:off x="1247824" y="2643860"/>
            <a:ext cx="2839664"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rcRect/>
          <a:stretch/>
        </p:blipFill>
        <p:spPr>
          <a:xfrm>
            <a:off x="5351152" y="2638450"/>
            <a:ext cx="2839664"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mc:Choice xmlns:a14="http://schemas.microsoft.com/office/drawing/2010/main"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226174" y="1955182"/>
                <a:ext cx="986290"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𝟐</m:t>
                      </m:r>
                    </m:oMath>
                  </m:oMathPara>
                </a14:m>
                <a:endParaRPr lang="it-IT" sz="2000">
                  <a:solidFill>
                    <a:schemeClr val="accent5"/>
                  </a:solidFill>
                </a:endParaRPr>
              </a:p>
            </p:txBody>
          </p:sp>
        </mc:Choice>
        <mc:Fallback>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226174" y="1955182"/>
                <a:ext cx="986290" cy="455512"/>
              </a:xfrm>
              <a:prstGeom prst="rect">
                <a:avLst/>
              </a:prstGeom>
              <a:blipFill>
                <a:blip r:embed="rId7"/>
                <a:stretch>
                  <a:fillRect/>
                </a:stretch>
              </a:blipFill>
              <a:ln>
                <a:noFill/>
              </a:ln>
            </p:spPr>
            <p:txBody>
              <a:bodyPr/>
              <a:lstStyle/>
              <a:p>
                <a:r>
                  <a:rPr lang="it-IT">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pic>
        <p:nvPicPr>
          <p:cNvPr id="3" name="Immagine 2">
            <a:extLst>
              <a:ext uri="{FF2B5EF4-FFF2-40B4-BE49-F238E27FC236}">
                <a16:creationId xmlns:a16="http://schemas.microsoft.com/office/drawing/2014/main" id="{427B2B69-2075-0745-B677-8DD01FA0A630}"/>
              </a:ext>
            </a:extLst>
          </p:cNvPr>
          <p:cNvPicPr>
            <a:picLocks noChangeAspect="1"/>
          </p:cNvPicPr>
          <p:nvPr/>
        </p:nvPicPr>
        <p:blipFill>
          <a:blip r:embed="rId8"/>
          <a:stretch>
            <a:fillRect/>
          </a:stretch>
        </p:blipFill>
        <p:spPr>
          <a:xfrm>
            <a:off x="4279058" y="3099817"/>
            <a:ext cx="923544" cy="923544"/>
          </a:xfrm>
          <a:prstGeom prst="rect">
            <a:avLst/>
          </a:prstGeom>
        </p:spPr>
      </p:pic>
    </p:spTree>
    <p:extLst>
      <p:ext uri="{BB962C8B-B14F-4D97-AF65-F5344CB8AC3E}">
        <p14:creationId xmlns:p14="http://schemas.microsoft.com/office/powerpoint/2010/main" val="2151876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4" name="Google Shape;1564;p65"/>
          <p:cNvSpPr txBox="1">
            <a:spLocks noGrp="1"/>
          </p:cNvSpPr>
          <p:nvPr>
            <p:ph type="title"/>
          </p:nvPr>
        </p:nvSpPr>
        <p:spPr>
          <a:xfrm>
            <a:off x="699450" y="420775"/>
            <a:ext cx="7745100" cy="4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6" name="CasellaDiTesto 5">
            <a:extLst>
              <a:ext uri="{FF2B5EF4-FFF2-40B4-BE49-F238E27FC236}">
                <a16:creationId xmlns:a16="http://schemas.microsoft.com/office/drawing/2014/main" id="{BA26BB6B-0A0E-45DA-AF0D-3504CB590A98}"/>
              </a:ext>
            </a:extLst>
          </p:cNvPr>
          <p:cNvSpPr txBox="1"/>
          <p:nvPr/>
        </p:nvSpPr>
        <p:spPr>
          <a:xfrm>
            <a:off x="192101" y="1223197"/>
            <a:ext cx="5824498" cy="160043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Powered Shoes are a </a:t>
            </a:r>
            <a:r>
              <a:rPr lang="en-US" b="1">
                <a:solidFill>
                  <a:srgbClr val="5ED2F1"/>
                </a:solidFill>
                <a:latin typeface="Roboto" panose="02000000000000000000" pitchFamily="2" charset="0"/>
                <a:ea typeface="Roboto" panose="02000000000000000000" pitchFamily="2" charset="0"/>
              </a:rPr>
              <a:t>locomotion mechanism</a:t>
            </a:r>
            <a:r>
              <a:rPr lang="en-US" b="1">
                <a:solidFill>
                  <a:schemeClr val="accent3">
                    <a:lumMod val="50000"/>
                  </a:schemeClr>
                </a:solidFill>
                <a:latin typeface="Roboto" panose="02000000000000000000" pitchFamily="2" charset="0"/>
                <a:ea typeface="Roboto" panose="02000000000000000000" pitchFamily="2" charset="0"/>
              </a:rPr>
              <a:t> </a:t>
            </a:r>
            <a:r>
              <a:rPr lang="en-US">
                <a:solidFill>
                  <a:schemeClr val="tx1"/>
                </a:solidFill>
                <a:latin typeface="Roboto" panose="02000000000000000000" pitchFamily="2" charset="0"/>
                <a:ea typeface="Roboto" panose="02000000000000000000" pitchFamily="2" charset="0"/>
              </a:rPr>
              <a:t>that provide the sense of walking in virtual environment applications.</a:t>
            </a:r>
          </a:p>
          <a:p>
            <a:pPr marL="285750" indent="-285750">
              <a:buClr>
                <a:schemeClr val="tx1"/>
              </a:buClr>
              <a:buFont typeface="Arial" panose="020B0604020202020204" pitchFamily="34" charset="0"/>
              <a:buChar char="•"/>
            </a:pPr>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They allow multiple users to be in the same room without colliding against other or hitting the walls.</a:t>
            </a:r>
          </a:p>
          <a:p>
            <a:pPr marL="285750" indent="-285750">
              <a:buClr>
                <a:schemeClr val="tx1"/>
              </a:buClr>
              <a:buFont typeface="Arial" panose="020B0604020202020204" pitchFamily="34" charset="0"/>
              <a:buChar char="•"/>
            </a:pPr>
            <a:endParaRPr lang="en-US">
              <a:solidFill>
                <a:schemeClr val="tx1"/>
              </a:solidFill>
            </a:endParaRPr>
          </a:p>
          <a:p>
            <a:pPr>
              <a:buClr>
                <a:schemeClr val="tx1"/>
              </a:buClr>
            </a:pPr>
            <a:endParaRPr lang="en-US">
              <a:solidFill>
                <a:schemeClr val="tx1"/>
              </a:solidFill>
            </a:endParaRPr>
          </a:p>
        </p:txBody>
      </p:sp>
      <p:sp>
        <p:nvSpPr>
          <p:cNvPr id="7" name="Rettangolo con angoli arrotondati 6">
            <a:extLst>
              <a:ext uri="{FF2B5EF4-FFF2-40B4-BE49-F238E27FC236}">
                <a16:creationId xmlns:a16="http://schemas.microsoft.com/office/drawing/2014/main" id="{07AD239F-8E45-488B-8A45-4F6F68395DD4}"/>
              </a:ext>
            </a:extLst>
          </p:cNvPr>
          <p:cNvSpPr/>
          <p:nvPr/>
        </p:nvSpPr>
        <p:spPr>
          <a:xfrm>
            <a:off x="6123972" y="818307"/>
            <a:ext cx="2720148" cy="1565142"/>
          </a:xfrm>
          <a:prstGeom prst="roundRect">
            <a:avLst/>
          </a:prstGeom>
          <a:solidFill>
            <a:schemeClr val="tx1"/>
          </a:solid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XRacer Cybershoes VR Walking Shoes-Scarpe da Camminata nella Realtà  virtuale: Amazon.it: Casa e cucina">
            <a:extLst>
              <a:ext uri="{FF2B5EF4-FFF2-40B4-BE49-F238E27FC236}">
                <a16:creationId xmlns:a16="http://schemas.microsoft.com/office/drawing/2014/main" id="{5018F7D0-AE6C-4399-AABF-AC6C8DD0A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600" y="879372"/>
            <a:ext cx="2443523" cy="1425462"/>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A9EAE25E-EBFF-4B24-9EA1-C130F4ED5087}"/>
              </a:ext>
            </a:extLst>
          </p:cNvPr>
          <p:cNvSpPr txBox="1"/>
          <p:nvPr/>
        </p:nvSpPr>
        <p:spPr>
          <a:xfrm>
            <a:off x="384202" y="2973222"/>
            <a:ext cx="2351314" cy="369332"/>
          </a:xfrm>
          <a:prstGeom prst="rect">
            <a:avLst/>
          </a:prstGeom>
          <a:noFill/>
        </p:spPr>
        <p:txBody>
          <a:bodyPr wrap="square" rtlCol="0">
            <a:spAutoFit/>
          </a:bodyPr>
          <a:lstStyle/>
          <a:p>
            <a:pPr algn="ctr"/>
            <a:r>
              <a:rPr lang="en-US" sz="1800">
                <a:solidFill>
                  <a:schemeClr val="tx1"/>
                </a:solidFill>
                <a:latin typeface="Amasis MT Pro Black" panose="020B0604020202020204" pitchFamily="18" charset="0"/>
              </a:rPr>
              <a:t>Drawbacks</a:t>
            </a:r>
          </a:p>
        </p:txBody>
      </p:sp>
      <p:sp>
        <p:nvSpPr>
          <p:cNvPr id="9" name="CasellaDiTesto 8">
            <a:extLst>
              <a:ext uri="{FF2B5EF4-FFF2-40B4-BE49-F238E27FC236}">
                <a16:creationId xmlns:a16="http://schemas.microsoft.com/office/drawing/2014/main" id="{7A6CF4CE-D4B5-4431-8F0B-A065F5ADFB1F}"/>
              </a:ext>
            </a:extLst>
          </p:cNvPr>
          <p:cNvSpPr txBox="1"/>
          <p:nvPr/>
        </p:nvSpPr>
        <p:spPr>
          <a:xfrm>
            <a:off x="2927617" y="2650057"/>
            <a:ext cx="5232826" cy="138499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b="1">
                <a:solidFill>
                  <a:srgbClr val="5ED2F1"/>
                </a:solidFill>
                <a:latin typeface="Roboto" panose="02000000000000000000" pitchFamily="2" charset="0"/>
                <a:ea typeface="Roboto" panose="02000000000000000000" pitchFamily="2" charset="0"/>
              </a:rPr>
              <a:t>High accuracy</a:t>
            </a:r>
            <a:r>
              <a:rPr lang="en-US" b="1">
                <a:solidFill>
                  <a:schemeClr val="accent3">
                    <a:lumMod val="50000"/>
                  </a:schemeClr>
                </a:solidFill>
                <a:latin typeface="Roboto" panose="02000000000000000000" pitchFamily="2" charset="0"/>
                <a:ea typeface="Roboto" panose="02000000000000000000" pitchFamily="2" charset="0"/>
              </a:rPr>
              <a:t> </a:t>
            </a:r>
            <a:r>
              <a:rPr lang="en-US">
                <a:solidFill>
                  <a:schemeClr val="tx1"/>
                </a:solidFill>
                <a:latin typeface="Roboto" panose="02000000000000000000" pitchFamily="2" charset="0"/>
                <a:ea typeface="Roboto" panose="02000000000000000000" pitchFamily="2" charset="0"/>
              </a:rPr>
              <a:t>in the position measurements is needed; the controller needs to understand the relative position of the user with respect to the others and to the walls.</a:t>
            </a:r>
          </a:p>
          <a:p>
            <a:pPr marL="285750" indent="-285750">
              <a:buClr>
                <a:schemeClr val="tx1"/>
              </a:buClr>
              <a:buFont typeface="Arial" panose="020B0604020202020204" pitchFamily="34" charset="0"/>
              <a:buChar char="•"/>
            </a:pPr>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The controller is able to </a:t>
            </a:r>
            <a:r>
              <a:rPr lang="en-US" b="1">
                <a:solidFill>
                  <a:srgbClr val="5ED2F1"/>
                </a:solidFill>
                <a:latin typeface="Roboto" panose="02000000000000000000" pitchFamily="2" charset="0"/>
                <a:ea typeface="Roboto" panose="02000000000000000000" pitchFamily="2" charset="0"/>
              </a:rPr>
              <a:t>compensate only for the longitudinal direction</a:t>
            </a:r>
            <a:r>
              <a:rPr lang="en-US">
                <a:solidFill>
                  <a:schemeClr val="tx1"/>
                </a:solidFill>
                <a:latin typeface="Roboto" panose="02000000000000000000" pitchFamily="2" charset="0"/>
                <a:ea typeface="Roboto" panose="02000000000000000000" pitchFamily="2" charset="0"/>
              </a:rPr>
              <a:t>.</a:t>
            </a:r>
          </a:p>
        </p:txBody>
      </p:sp>
      <p:pic>
        <p:nvPicPr>
          <p:cNvPr id="15" name="Immagine 14" descr="Immagine che contiene verme, invertebrato&#10;&#10;Descrizione generata automaticamente">
            <a:extLst>
              <a:ext uri="{FF2B5EF4-FFF2-40B4-BE49-F238E27FC236}">
                <a16:creationId xmlns:a16="http://schemas.microsoft.com/office/drawing/2014/main" id="{692F2FDF-A3DB-4057-9AF5-536E41C62FAB}"/>
              </a:ext>
            </a:extLst>
          </p:cNvPr>
          <p:cNvPicPr>
            <a:picLocks noChangeAspect="1"/>
          </p:cNvPicPr>
          <p:nvPr/>
        </p:nvPicPr>
        <p:blipFill>
          <a:blip r:embed="rId4"/>
          <a:stretch>
            <a:fillRect/>
          </a:stretch>
        </p:blipFill>
        <p:spPr>
          <a:xfrm rot="9160706" flipH="1">
            <a:off x="2280061" y="2792018"/>
            <a:ext cx="619805" cy="271564"/>
          </a:xfrm>
          <a:prstGeom prst="rect">
            <a:avLst/>
          </a:prstGeom>
        </p:spPr>
      </p:pic>
      <p:pic>
        <p:nvPicPr>
          <p:cNvPr id="16" name="Immagine 15" descr="Immagine che contiene verme, invertebrato&#10;&#10;Descrizione generata automaticamente">
            <a:extLst>
              <a:ext uri="{FF2B5EF4-FFF2-40B4-BE49-F238E27FC236}">
                <a16:creationId xmlns:a16="http://schemas.microsoft.com/office/drawing/2014/main" id="{B8CC23EC-3106-43B9-B393-13E88884FB87}"/>
              </a:ext>
            </a:extLst>
          </p:cNvPr>
          <p:cNvPicPr>
            <a:picLocks noChangeAspect="1"/>
          </p:cNvPicPr>
          <p:nvPr/>
        </p:nvPicPr>
        <p:blipFill>
          <a:blip r:embed="rId4"/>
          <a:stretch>
            <a:fillRect/>
          </a:stretch>
        </p:blipFill>
        <p:spPr>
          <a:xfrm rot="12439294" flipH="1" flipV="1">
            <a:off x="2280061" y="3449459"/>
            <a:ext cx="619805" cy="271564"/>
          </a:xfrm>
          <a:prstGeom prst="rect">
            <a:avLst/>
          </a:prstGeom>
        </p:spPr>
      </p:pic>
      <p:sp>
        <p:nvSpPr>
          <p:cNvPr id="20" name="CasellaDiTesto 19">
            <a:extLst>
              <a:ext uri="{FF2B5EF4-FFF2-40B4-BE49-F238E27FC236}">
                <a16:creationId xmlns:a16="http://schemas.microsoft.com/office/drawing/2014/main" id="{E1C2FED2-3D93-45D7-B30D-DB70E720107D}"/>
              </a:ext>
            </a:extLst>
          </p:cNvPr>
          <p:cNvSpPr txBox="1"/>
          <p:nvPr/>
        </p:nvSpPr>
        <p:spPr>
          <a:xfrm>
            <a:off x="1242994" y="4157019"/>
            <a:ext cx="665801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masis MT Pro Black" panose="020B0604020202020204" pitchFamily="18" charset="0"/>
                <a:cs typeface="Arial"/>
                <a:sym typeface="Arial"/>
              </a:rPr>
              <a:t>… But </a:t>
            </a:r>
            <a:r>
              <a:rPr kumimoji="0" lang="en-US"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sym typeface="Arial"/>
              </a:rPr>
              <a:t>in our work</a:t>
            </a:r>
            <a:r>
              <a:rPr lang="en-US">
                <a:solidFill>
                  <a:srgbClr val="FFFFFF"/>
                </a:solidFill>
                <a:latin typeface="Roboto" panose="02000000000000000000" pitchFamily="2" charset="0"/>
                <a:ea typeface="Roboto" panose="02000000000000000000" pitchFamily="2" charset="0"/>
              </a:rPr>
              <a:t>, the users are able to avoid each other and the walls though a velocity-level decentralized controller based on Artificial Potential Field.</a:t>
            </a:r>
            <a:r>
              <a:rPr kumimoji="0" lang="en-US"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sym typeface="Arial"/>
              </a:rPr>
              <a:t> </a:t>
            </a:r>
            <a:r>
              <a:rPr kumimoji="0" lang="en-US" sz="1800" b="0" i="0" u="none" strike="noStrike" kern="0" cap="none" spc="0" normalizeH="0" baseline="0" noProof="0">
                <a:ln>
                  <a:noFill/>
                </a:ln>
                <a:solidFill>
                  <a:srgbClr val="FFFFFF"/>
                </a:solidFill>
                <a:effectLst/>
                <a:uLnTx/>
                <a:uFillTx/>
                <a:latin typeface="Amasis MT Pro Black" panose="020B0604020202020204" pitchFamily="18" charset="0"/>
                <a:cs typeface="Arial"/>
                <a:sym typeface="Arial"/>
              </a:rPr>
              <a:t> </a:t>
            </a:r>
          </a:p>
        </p:txBody>
      </p:sp>
    </p:spTree>
    <p:extLst>
      <p:ext uri="{BB962C8B-B14F-4D97-AF65-F5344CB8AC3E}">
        <p14:creationId xmlns:p14="http://schemas.microsoft.com/office/powerpoint/2010/main" val="2897759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6" name="Google Shape;376;p38"/>
          <p:cNvGrpSpPr/>
          <p:nvPr/>
        </p:nvGrpSpPr>
        <p:grpSpPr>
          <a:xfrm>
            <a:off x="718902" y="583459"/>
            <a:ext cx="7721311"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271;p33">
            <a:extLst>
              <a:ext uri="{FF2B5EF4-FFF2-40B4-BE49-F238E27FC236}">
                <a16:creationId xmlns:a16="http://schemas.microsoft.com/office/drawing/2014/main" id="{D2F43D9E-F6E0-4735-ADEF-8865F7AC9FBC}"/>
              </a:ext>
            </a:extLst>
          </p:cNvPr>
          <p:cNvSpPr txBox="1">
            <a:spLocks noGrp="1"/>
          </p:cNvSpPr>
          <p:nvPr>
            <p:ph type="title"/>
          </p:nvPr>
        </p:nvSpPr>
        <p:spPr>
          <a:xfrm>
            <a:off x="1392675" y="342350"/>
            <a:ext cx="63585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2800"/>
              <a:t>INTRODUCTION</a:t>
            </a:r>
          </a:p>
        </p:txBody>
      </p:sp>
      <p:pic>
        <p:nvPicPr>
          <p:cNvPr id="9" name="Immagine 8" descr="Immagine che contiene persona, parete, pavimento, interni&#10;&#10;Descrizione generata automaticamente">
            <a:extLst>
              <a:ext uri="{FF2B5EF4-FFF2-40B4-BE49-F238E27FC236}">
                <a16:creationId xmlns:a16="http://schemas.microsoft.com/office/drawing/2014/main" id="{B4B7690D-DECF-4374-B043-81D8421BE188}"/>
              </a:ext>
            </a:extLst>
          </p:cNvPr>
          <p:cNvPicPr>
            <a:picLocks noChangeAspect="1"/>
          </p:cNvPicPr>
          <p:nvPr/>
        </p:nvPicPr>
        <p:blipFill>
          <a:blip r:embed="rId3"/>
          <a:stretch>
            <a:fillRect/>
          </a:stretch>
        </p:blipFill>
        <p:spPr>
          <a:xfrm>
            <a:off x="1221993" y="1190277"/>
            <a:ext cx="1848321" cy="2474259"/>
          </a:xfrm>
          <a:prstGeom prst="rect">
            <a:avLst/>
          </a:prstGeom>
        </p:spPr>
      </p:pic>
      <p:sp>
        <p:nvSpPr>
          <p:cNvPr id="39" name="Google Shape;346;p36">
            <a:extLst>
              <a:ext uri="{FF2B5EF4-FFF2-40B4-BE49-F238E27FC236}">
                <a16:creationId xmlns:a16="http://schemas.microsoft.com/office/drawing/2014/main" id="{00B78F23-29FF-3349-9931-3BFEC0BBA534}"/>
              </a:ext>
            </a:extLst>
          </p:cNvPr>
          <p:cNvSpPr txBox="1">
            <a:spLocks/>
          </p:cNvSpPr>
          <p:nvPr/>
        </p:nvSpPr>
        <p:spPr>
          <a:xfrm>
            <a:off x="546245" y="3664536"/>
            <a:ext cx="8158843" cy="12337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285750" indent="-285750" algn="just">
              <a:buFont typeface="Arial" panose="020B0604020202020204" pitchFamily="34" charset="0"/>
              <a:buChar char="•"/>
            </a:pPr>
            <a:r>
              <a:rPr lang="en-US"/>
              <a:t>We implement a system of users wearing the </a:t>
            </a:r>
            <a:r>
              <a:rPr lang="en-US">
                <a:solidFill>
                  <a:srgbClr val="5ED2F1"/>
                </a:solidFill>
              </a:rPr>
              <a:t>Powered Shoes</a:t>
            </a:r>
            <a:r>
              <a:rPr lang="en-US"/>
              <a:t> moving in a room of limited size.</a:t>
            </a:r>
          </a:p>
          <a:p>
            <a:pPr marL="285750" indent="-285750" algn="just">
              <a:buFont typeface="Arial" panose="020B0604020202020204" pitchFamily="34" charset="0"/>
              <a:buChar char="•"/>
            </a:pPr>
            <a:r>
              <a:rPr lang="en-US"/>
              <a:t>Each user needs to avoid both the other users and the walls of the room.</a:t>
            </a:r>
          </a:p>
          <a:p>
            <a:pPr marL="285750" indent="-285750" algn="just">
              <a:buFont typeface="Arial" panose="020B0604020202020204" pitchFamily="34" charset="0"/>
              <a:buChar char="•"/>
            </a:pPr>
            <a:r>
              <a:rPr lang="en-US"/>
              <a:t>To achieve this, a velocity-level decentralized control, based on </a:t>
            </a:r>
            <a:r>
              <a:rPr lang="en-US" b="1">
                <a:solidFill>
                  <a:srgbClr val="5ED2F1"/>
                </a:solidFill>
              </a:rPr>
              <a:t>Artificial Potential Fields</a:t>
            </a:r>
            <a:r>
              <a:rPr lang="en-US"/>
              <a:t> is used.</a:t>
            </a:r>
          </a:p>
        </p:txBody>
      </p:sp>
      <p:sp>
        <p:nvSpPr>
          <p:cNvPr id="4" name="Rettangolo con angoli arrotondati 3">
            <a:extLst>
              <a:ext uri="{FF2B5EF4-FFF2-40B4-BE49-F238E27FC236}">
                <a16:creationId xmlns:a16="http://schemas.microsoft.com/office/drawing/2014/main" id="{BC0D3173-388B-3842-BA38-BEF362381273}"/>
              </a:ext>
            </a:extLst>
          </p:cNvPr>
          <p:cNvSpPr/>
          <p:nvPr/>
        </p:nvSpPr>
        <p:spPr>
          <a:xfrm>
            <a:off x="3690360" y="1614018"/>
            <a:ext cx="4457700" cy="162677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0" algn="just"/>
            <a:r>
              <a:rPr lang="en-US" i="1"/>
              <a:t>The aim of the Powered Shoes Project is to provide motor-driven roller skates in order to develop a wearable locomotion interface that enables users to walk in all directions while maintaining their position.</a:t>
            </a:r>
          </a:p>
        </p:txBody>
      </p:sp>
    </p:spTree>
    <p:extLst>
      <p:ext uri="{BB962C8B-B14F-4D97-AF65-F5344CB8AC3E}">
        <p14:creationId xmlns:p14="http://schemas.microsoft.com/office/powerpoint/2010/main" val="127391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title"/>
          </p:nvPr>
        </p:nvSpPr>
        <p:spPr>
          <a:xfrm>
            <a:off x="2699904" y="1096605"/>
            <a:ext cx="3740319"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t-IT" sz="3600"/>
              <a:t>THANK YOU </a:t>
            </a:r>
            <a:br>
              <a:rPr lang="it-IT" sz="3600"/>
            </a:br>
            <a:r>
              <a:rPr lang="it-IT" sz="3600"/>
              <a:t>FOR LISTENING</a:t>
            </a:r>
            <a:endParaRPr lang="it-IT" sz="3600">
              <a:solidFill>
                <a:srgbClr val="FFFFFF"/>
              </a:solidFill>
            </a:endParaRPr>
          </a:p>
        </p:txBody>
      </p:sp>
      <p:sp>
        <p:nvSpPr>
          <p:cNvPr id="437" name="Google Shape;437;p40"/>
          <p:cNvSpPr/>
          <p:nvPr/>
        </p:nvSpPr>
        <p:spPr>
          <a:xfrm>
            <a:off x="3502741" y="4288170"/>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3516224" y="4324835"/>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40"/>
          <p:cNvGrpSpPr/>
          <p:nvPr/>
        </p:nvGrpSpPr>
        <p:grpSpPr>
          <a:xfrm>
            <a:off x="7019237" y="1219419"/>
            <a:ext cx="794510" cy="280573"/>
            <a:chOff x="4856845" y="3700725"/>
            <a:chExt cx="326275" cy="115225"/>
          </a:xfrm>
        </p:grpSpPr>
        <p:sp>
          <p:nvSpPr>
            <p:cNvPr id="447" name="Google Shape;447;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0"/>
          <p:cNvGrpSpPr/>
          <p:nvPr/>
        </p:nvGrpSpPr>
        <p:grpSpPr>
          <a:xfrm flipH="1">
            <a:off x="1389814" y="1219419"/>
            <a:ext cx="794510" cy="280573"/>
            <a:chOff x="4856845" y="3700725"/>
            <a:chExt cx="326275" cy="115225"/>
          </a:xfrm>
        </p:grpSpPr>
        <p:sp>
          <p:nvSpPr>
            <p:cNvPr id="452" name="Google Shape;452;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descr="Immagine che contiene testo, nuotando, fondale oceanico&#10;&#10;Descrizione generata automaticamente">
            <a:extLst>
              <a:ext uri="{FF2B5EF4-FFF2-40B4-BE49-F238E27FC236}">
                <a16:creationId xmlns:a16="http://schemas.microsoft.com/office/drawing/2014/main" id="{656BDAC2-568E-4398-812C-E51080A5BDC4}"/>
              </a:ext>
            </a:extLst>
          </p:cNvPr>
          <p:cNvPicPr>
            <a:picLocks noChangeAspect="1"/>
          </p:cNvPicPr>
          <p:nvPr/>
        </p:nvPicPr>
        <p:blipFill>
          <a:blip r:embed="rId3"/>
          <a:stretch>
            <a:fillRect/>
          </a:stretch>
        </p:blipFill>
        <p:spPr>
          <a:xfrm>
            <a:off x="2455089" y="2105425"/>
            <a:ext cx="4233822" cy="2540293"/>
          </a:xfrm>
          <a:prstGeom prst="rect">
            <a:avLst/>
          </a:prstGeom>
        </p:spPr>
      </p:pic>
      <p:sp>
        <p:nvSpPr>
          <p:cNvPr id="26" name="Google Shape;1514;p63">
            <a:extLst>
              <a:ext uri="{FF2B5EF4-FFF2-40B4-BE49-F238E27FC236}">
                <a16:creationId xmlns:a16="http://schemas.microsoft.com/office/drawing/2014/main" id="{EAE97490-FCCF-4E12-A976-F581D9F0A121}"/>
              </a:ext>
            </a:extLst>
          </p:cNvPr>
          <p:cNvSpPr/>
          <p:nvPr/>
        </p:nvSpPr>
        <p:spPr>
          <a:xfrm rot="5400000">
            <a:off x="6732693" y="2386629"/>
            <a:ext cx="3850157" cy="941258"/>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4;p63">
            <a:extLst>
              <a:ext uri="{FF2B5EF4-FFF2-40B4-BE49-F238E27FC236}">
                <a16:creationId xmlns:a16="http://schemas.microsoft.com/office/drawing/2014/main" id="{4B407702-BF14-46EB-B0BC-DA4ACC77689C}"/>
              </a:ext>
            </a:extLst>
          </p:cNvPr>
          <p:cNvSpPr/>
          <p:nvPr/>
        </p:nvSpPr>
        <p:spPr>
          <a:xfrm rot="16200000">
            <a:off x="-1442723" y="2386629"/>
            <a:ext cx="3850157" cy="941258"/>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pSp>
        <p:nvGrpSpPr>
          <p:cNvPr id="342" name="Google Shape;342;p36"/>
          <p:cNvGrpSpPr/>
          <p:nvPr/>
        </p:nvGrpSpPr>
        <p:grpSpPr>
          <a:xfrm>
            <a:off x="4068528" y="111450"/>
            <a:ext cx="5114400" cy="5114400"/>
            <a:chOff x="81652" y="14569"/>
            <a:chExt cx="5114400" cy="5114400"/>
          </a:xfrm>
          <a:noFill/>
        </p:grpSpPr>
        <p:sp>
          <p:nvSpPr>
            <p:cNvPr id="343" name="Google Shape;343;p36"/>
            <p:cNvSpPr/>
            <p:nvPr/>
          </p:nvSpPr>
          <p:spPr>
            <a:xfrm>
              <a:off x="81652" y="14569"/>
              <a:ext cx="5114400" cy="5114400"/>
            </a:xfrm>
            <a:prstGeom prst="ellipse">
              <a:avLst/>
            </a:prstGeom>
            <a:grp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44" name="Google Shape;344;p36"/>
            <p:cNvSpPr/>
            <p:nvPr/>
          </p:nvSpPr>
          <p:spPr>
            <a:xfrm>
              <a:off x="672908" y="599759"/>
              <a:ext cx="3943500" cy="3943500"/>
            </a:xfrm>
            <a:prstGeom prst="ellipse">
              <a:avLst/>
            </a:prstGeom>
            <a:grp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345" name="Google Shape;345;p36"/>
          <p:cNvSpPr txBox="1">
            <a:spLocks noGrp="1"/>
          </p:cNvSpPr>
          <p:nvPr>
            <p:ph type="title"/>
          </p:nvPr>
        </p:nvSpPr>
        <p:spPr>
          <a:xfrm>
            <a:off x="443240" y="534080"/>
            <a:ext cx="3153000" cy="6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CONTROL DESIGN</a:t>
            </a:r>
          </a:p>
        </p:txBody>
      </p:sp>
      <p:sp>
        <p:nvSpPr>
          <p:cNvPr id="346" name="Google Shape;346;p36"/>
          <p:cNvSpPr txBox="1">
            <a:spLocks noGrp="1"/>
          </p:cNvSpPr>
          <p:nvPr>
            <p:ph type="subTitle" idx="1"/>
          </p:nvPr>
        </p:nvSpPr>
        <p:spPr>
          <a:xfrm>
            <a:off x="369699" y="1987012"/>
            <a:ext cx="3470153" cy="2894506"/>
          </a:xfrm>
          <a:prstGeom prst="rect">
            <a:avLst/>
          </a:prstGeom>
        </p:spPr>
        <p:txBody>
          <a:bodyPr spcFirstLastPara="1" wrap="square" lIns="91425" tIns="91425" rIns="91425" bIns="91425" anchor="ctr" anchorCtr="0">
            <a:noAutofit/>
          </a:bodyPr>
          <a:lstStyle/>
          <a:p>
            <a:pPr marL="285750" lvl="0" indent="-285750" algn="just">
              <a:buFont typeface="Arial" panose="020B0604020202020204" pitchFamily="34" charset="0"/>
              <a:buChar char="•"/>
            </a:pPr>
            <a:r>
              <a:rPr lang="en-US">
                <a:latin typeface="Roboto" panose="02000000000000000000" pitchFamily="2" charset="0"/>
                <a:ea typeface="Roboto" panose="02000000000000000000" pitchFamily="2" charset="0"/>
              </a:rPr>
              <a:t>The position of each user is measured by </a:t>
            </a:r>
            <a:r>
              <a:rPr lang="en-US" b="1">
                <a:solidFill>
                  <a:srgbClr val="5ED2F1"/>
                </a:solidFill>
                <a:latin typeface="Roboto" panose="02000000000000000000" pitchFamily="2" charset="0"/>
                <a:ea typeface="Roboto" panose="02000000000000000000" pitchFamily="2" charset="0"/>
              </a:rPr>
              <a:t>sensors</a:t>
            </a:r>
            <a:r>
              <a:rPr lang="en-US">
                <a:latin typeface="Roboto" panose="02000000000000000000" pitchFamily="2" charset="0"/>
                <a:ea typeface="Roboto" panose="02000000000000000000" pitchFamily="2" charset="0"/>
              </a:rPr>
              <a:t>.</a:t>
            </a:r>
          </a:p>
          <a:p>
            <a:pPr marL="0" lvl="0" indent="0" algn="just"/>
            <a:endParaRPr lang="en-US">
              <a:latin typeface="Roboto" panose="02000000000000000000" pitchFamily="2" charset="0"/>
              <a:ea typeface="Roboto" panose="02000000000000000000" pitchFamily="2" charset="0"/>
            </a:endParaRPr>
          </a:p>
          <a:p>
            <a:pPr marL="285750" lvl="0" indent="-285750" algn="just">
              <a:buFont typeface="Arial" panose="020B0604020202020204" pitchFamily="34" charset="0"/>
              <a:buChar char="•"/>
            </a:pPr>
            <a:r>
              <a:rPr lang="en-US">
                <a:latin typeface="Roboto" panose="02000000000000000000" pitchFamily="2" charset="0"/>
                <a:ea typeface="Roboto" panose="02000000000000000000" pitchFamily="2" charset="0"/>
              </a:rPr>
              <a:t>Each user has a certain </a:t>
            </a:r>
            <a:r>
              <a:rPr lang="en-US" b="1">
                <a:solidFill>
                  <a:srgbClr val="5ED2F1"/>
                </a:solidFill>
                <a:latin typeface="Roboto" panose="02000000000000000000" pitchFamily="2" charset="0"/>
                <a:ea typeface="Roboto" panose="02000000000000000000" pitchFamily="2" charset="0"/>
              </a:rPr>
              <a:t>intentional velocity</a:t>
            </a:r>
            <a:r>
              <a:rPr lang="en-US">
                <a:latin typeface="Roboto" panose="02000000000000000000" pitchFamily="2" charset="0"/>
                <a:ea typeface="Roboto" panose="02000000000000000000" pitchFamily="2" charset="0"/>
              </a:rPr>
              <a:t> to move throughout the virtual environment.</a:t>
            </a:r>
          </a:p>
          <a:p>
            <a:pPr marL="0" lvl="0" indent="0" algn="just"/>
            <a:endParaRPr lang="en-US">
              <a:latin typeface="Roboto" panose="02000000000000000000" pitchFamily="2" charset="0"/>
              <a:ea typeface="Roboto" panose="02000000000000000000" pitchFamily="2" charset="0"/>
            </a:endParaRPr>
          </a:p>
          <a:p>
            <a:pPr marL="285750" lvl="0" indent="-285750" algn="just">
              <a:buFont typeface="Arial" panose="020B0604020202020204" pitchFamily="34" charset="0"/>
              <a:buChar char="•"/>
            </a:pPr>
            <a:r>
              <a:rPr lang="en-US">
                <a:latin typeface="Roboto" panose="02000000000000000000" pitchFamily="2" charset="0"/>
                <a:ea typeface="Roboto" panose="02000000000000000000" pitchFamily="2" charset="0"/>
              </a:rPr>
              <a:t>The </a:t>
            </a:r>
            <a:r>
              <a:rPr lang="en-US" b="1">
                <a:solidFill>
                  <a:srgbClr val="5ED2F1"/>
                </a:solidFill>
                <a:latin typeface="Roboto" panose="02000000000000000000" pitchFamily="2" charset="0"/>
                <a:ea typeface="Roboto" panose="02000000000000000000" pitchFamily="2" charset="0"/>
              </a:rPr>
              <a:t>Powered Shoes</a:t>
            </a:r>
            <a:r>
              <a:rPr lang="en-US">
                <a:latin typeface="Roboto" panose="02000000000000000000" pitchFamily="2" charset="0"/>
                <a:ea typeface="Roboto" panose="02000000000000000000" pitchFamily="2" charset="0"/>
              </a:rPr>
              <a:t> must cancel the motion of the steps by moving in the opposite direction of the walker with respect to the measured one.</a:t>
            </a:r>
          </a:p>
        </p:txBody>
      </p:sp>
      <p:sp>
        <p:nvSpPr>
          <p:cNvPr id="347" name="Google Shape;347;p36"/>
          <p:cNvSpPr/>
          <p:nvPr/>
        </p:nvSpPr>
        <p:spPr>
          <a:xfrm rot="10800000" flipH="1">
            <a:off x="800699" y="1221346"/>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 name="Ovale 3">
            <a:extLst>
              <a:ext uri="{FF2B5EF4-FFF2-40B4-BE49-F238E27FC236}">
                <a16:creationId xmlns:a16="http://schemas.microsoft.com/office/drawing/2014/main" id="{248909B3-2BFF-F249-A91F-EA09E5BBA661}"/>
              </a:ext>
            </a:extLst>
          </p:cNvPr>
          <p:cNvSpPr>
            <a:spLocks noChangeAspect="1"/>
          </p:cNvSpPr>
          <p:nvPr/>
        </p:nvSpPr>
        <p:spPr>
          <a:xfrm>
            <a:off x="4711155" y="743572"/>
            <a:ext cx="3852000" cy="3852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348" name="Google Shape;348;p36"/>
          <p:cNvGrpSpPr/>
          <p:nvPr/>
        </p:nvGrpSpPr>
        <p:grpSpPr>
          <a:xfrm rot="10800000" flipH="1">
            <a:off x="903561" y="1505135"/>
            <a:ext cx="2035055" cy="198087"/>
            <a:chOff x="367025" y="2970279"/>
            <a:chExt cx="698491" cy="67985"/>
          </a:xfrm>
        </p:grpSpPr>
        <p:sp>
          <p:nvSpPr>
            <p:cNvPr id="349"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0"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1"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2"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3"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4"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pic>
        <p:nvPicPr>
          <p:cNvPr id="3" name="Immagine 2">
            <a:extLst>
              <a:ext uri="{FF2B5EF4-FFF2-40B4-BE49-F238E27FC236}">
                <a16:creationId xmlns:a16="http://schemas.microsoft.com/office/drawing/2014/main" id="{88F176AE-DCB0-E74F-AEF8-02DDEC562764}"/>
              </a:ext>
            </a:extLst>
          </p:cNvPr>
          <p:cNvPicPr>
            <a:picLocks noChangeAspect="1"/>
          </p:cNvPicPr>
          <p:nvPr/>
        </p:nvPicPr>
        <p:blipFill>
          <a:blip r:embed="rId3"/>
          <a:stretch>
            <a:fillRect/>
          </a:stretch>
        </p:blipFill>
        <p:spPr>
          <a:xfrm>
            <a:off x="5033337" y="1683694"/>
            <a:ext cx="3206484" cy="1807577"/>
          </a:xfrm>
          <a:prstGeom prst="rect">
            <a:avLst/>
          </a:prstGeom>
        </p:spPr>
      </p:pic>
    </p:spTree>
    <p:extLst>
      <p:ext uri="{BB962C8B-B14F-4D97-AF65-F5344CB8AC3E}">
        <p14:creationId xmlns:p14="http://schemas.microsoft.com/office/powerpoint/2010/main" val="301449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4776180" y="194415"/>
            <a:ext cx="3441489"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Kinematic Model</a:t>
            </a:r>
            <a:endParaRPr/>
          </a:p>
        </p:txBody>
      </p:sp>
      <p:sp>
        <p:nvSpPr>
          <p:cNvPr id="10" name="Rettangolo con angoli arrotondati 9">
            <a:extLst>
              <a:ext uri="{FF2B5EF4-FFF2-40B4-BE49-F238E27FC236}">
                <a16:creationId xmlns:a16="http://schemas.microsoft.com/office/drawing/2014/main" id="{3B522091-29AD-45D5-B06E-FFB335DE7FE0}"/>
              </a:ext>
            </a:extLst>
          </p:cNvPr>
          <p:cNvSpPr/>
          <p:nvPr/>
        </p:nvSpPr>
        <p:spPr>
          <a:xfrm>
            <a:off x="745350" y="2305209"/>
            <a:ext cx="3088983" cy="2317909"/>
          </a:xfrm>
          <a:prstGeom prst="roundRect">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magine 8">
            <a:extLst>
              <a:ext uri="{FF2B5EF4-FFF2-40B4-BE49-F238E27FC236}">
                <a16:creationId xmlns:a16="http://schemas.microsoft.com/office/drawing/2014/main" id="{79DD6B7B-1626-46D2-AC6F-294AC7884FA6}"/>
              </a:ext>
            </a:extLst>
          </p:cNvPr>
          <p:cNvPicPr>
            <a:picLocks noChangeAspect="1"/>
          </p:cNvPicPr>
          <p:nvPr/>
        </p:nvPicPr>
        <p:blipFill>
          <a:blip r:embed="rId3"/>
          <a:stretch>
            <a:fillRect/>
          </a:stretch>
        </p:blipFill>
        <p:spPr>
          <a:xfrm>
            <a:off x="1001772" y="2419953"/>
            <a:ext cx="2602143" cy="2141967"/>
          </a:xfrm>
          <a:prstGeom prst="rect">
            <a:avLst/>
          </a:prstGeom>
        </p:spPr>
      </p:pic>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1C6122A4-3A6E-417D-9B5B-E124A498A6AD}"/>
                  </a:ext>
                </a:extLst>
              </p:cNvPr>
              <p:cNvSpPr txBox="1"/>
              <p:nvPr/>
            </p:nvSpPr>
            <p:spPr>
              <a:xfrm>
                <a:off x="167608" y="889214"/>
                <a:ext cx="4270472" cy="523220"/>
              </a:xfrm>
              <a:prstGeom prst="rect">
                <a:avLst/>
              </a:prstGeom>
              <a:noFill/>
            </p:spPr>
            <p:txBody>
              <a:bodyPr wrap="square" rtlCol="0">
                <a:spAutoFit/>
              </a:bodyPr>
              <a:lstStyle/>
              <a:p>
                <a:pPr algn="ctr"/>
                <a:r>
                  <a:rPr lang="en-US">
                    <a:solidFill>
                      <a:schemeClr val="tx1"/>
                    </a:solidFill>
                    <a:latin typeface="Roboto" panose="02000000000000000000" pitchFamily="2" charset="0"/>
                    <a:ea typeface="Roboto" panose="02000000000000000000" pitchFamily="2" charset="0"/>
                  </a:rPr>
                  <a:t>The </a:t>
                </a:r>
                <a:r>
                  <a:rPr lang="en-US" b="1">
                    <a:solidFill>
                      <a:srgbClr val="5ED2F1"/>
                    </a:solidFill>
                    <a:latin typeface="Roboto" panose="02000000000000000000" pitchFamily="2" charset="0"/>
                    <a:ea typeface="Roboto" panose="02000000000000000000" pitchFamily="2" charset="0"/>
                  </a:rPr>
                  <a:t>state</a:t>
                </a:r>
                <a:r>
                  <a:rPr lang="en-US">
                    <a:solidFill>
                      <a:schemeClr val="tx1"/>
                    </a:solidFill>
                    <a:latin typeface="Roboto" panose="02000000000000000000" pitchFamily="2" charset="0"/>
                    <a:ea typeface="Roboto" panose="02000000000000000000" pitchFamily="2" charset="0"/>
                  </a:rPr>
                  <a:t> of the walker is given by</a:t>
                </a:r>
              </a:p>
              <a:p>
                <a:pPr algn="ctr"/>
                <a:r>
                  <a:rPr lang="en-US">
                    <a:solidFill>
                      <a:schemeClr val="tx1"/>
                    </a:solidFill>
                    <a:latin typeface="Roboto" panose="02000000000000000000" pitchFamily="2" charset="0"/>
                    <a:ea typeface="Roboto" panose="02000000000000000000" pitchFamily="2" charset="0"/>
                  </a:rPr>
                  <a:t> </a:t>
                </a:r>
                <a14:m>
                  <m:oMath xmlns:m="http://schemas.openxmlformats.org/officeDocument/2006/math">
                    <m:r>
                      <a:rPr lang="it-IT" b="0" i="1" smtClean="0">
                        <a:solidFill>
                          <a:schemeClr val="tx1"/>
                        </a:solidFill>
                        <a:latin typeface="Cambria Math" panose="02040503050406030204" pitchFamily="18" charset="0"/>
                      </a:rPr>
                      <m:t>𝑞</m:t>
                    </m:r>
                    <m:r>
                      <a:rPr lang="it-IT" b="0" i="1" smtClean="0">
                        <a:solidFill>
                          <a:schemeClr val="tx1"/>
                        </a:solidFill>
                        <a:latin typeface="Cambria Math" panose="02040503050406030204" pitchFamily="18" charset="0"/>
                      </a:rPr>
                      <m:t>=[</m:t>
                    </m:r>
                    <m:m>
                      <m:mPr>
                        <m:mcs>
                          <m:mc>
                            <m:mcPr>
                              <m:count m:val="3"/>
                              <m:mcJc m:val="center"/>
                            </m:mcPr>
                          </m:mc>
                        </m:mcs>
                        <m:ctrlPr>
                          <a:rPr lang="it-IT" b="0" i="1" smtClean="0">
                            <a:solidFill>
                              <a:schemeClr val="tx1"/>
                            </a:solidFill>
                            <a:latin typeface="Cambria Math" panose="02040503050406030204" pitchFamily="18" charset="0"/>
                          </a:rPr>
                        </m:ctrlPr>
                      </m:mPr>
                      <m:mr>
                        <m:e>
                          <m:r>
                            <m:rPr>
                              <m:brk m:alnAt="7"/>
                            </m:rPr>
                            <a:rPr lang="it-IT" b="0" i="1" smtClean="0">
                              <a:solidFill>
                                <a:schemeClr val="tx1"/>
                              </a:solidFill>
                              <a:latin typeface="Cambria Math" panose="02040503050406030204" pitchFamily="18" charset="0"/>
                            </a:rPr>
                            <m:t>𝑥</m:t>
                          </m:r>
                        </m:e>
                        <m:e>
                          <m:r>
                            <a:rPr lang="it-IT" b="0" i="1" smtClean="0">
                              <a:solidFill>
                                <a:schemeClr val="tx1"/>
                              </a:solidFill>
                              <a:latin typeface="Cambria Math" panose="02040503050406030204" pitchFamily="18" charset="0"/>
                            </a:rPr>
                            <m:t>𝑦</m:t>
                          </m:r>
                        </m:e>
                        <m:e>
                          <m:r>
                            <a:rPr lang="it-IT" b="0" i="1" smtClean="0">
                              <a:solidFill>
                                <a:schemeClr val="tx1"/>
                              </a:solidFill>
                              <a:latin typeface="Cambria Math" panose="02040503050406030204" pitchFamily="18" charset="0"/>
                            </a:rPr>
                            <m:t>𝜃</m:t>
                          </m:r>
                        </m:e>
                      </m:mr>
                    </m:m>
                    <m:r>
                      <a:rPr lang="it-IT" b="0" i="1" smtClean="0">
                        <a:solidFill>
                          <a:schemeClr val="tx1"/>
                        </a:solidFill>
                        <a:latin typeface="Cambria Math" panose="02040503050406030204" pitchFamily="18" charset="0"/>
                      </a:rPr>
                      <m:t>]</m:t>
                    </m:r>
                  </m:oMath>
                </a14:m>
                <a:endParaRPr lang="en-US">
                  <a:solidFill>
                    <a:schemeClr val="tx1"/>
                  </a:solidFill>
                  <a:latin typeface="Roboto" panose="02000000000000000000" pitchFamily="2" charset="0"/>
                  <a:ea typeface="Roboto" panose="02000000000000000000" pitchFamily="2" charset="0"/>
                </a:endParaRPr>
              </a:p>
            </p:txBody>
          </p:sp>
        </mc:Choice>
        <mc:Fallback>
          <p:sp>
            <p:nvSpPr>
              <p:cNvPr id="11" name="CasellaDiTesto 10">
                <a:extLst>
                  <a:ext uri="{FF2B5EF4-FFF2-40B4-BE49-F238E27FC236}">
                    <a16:creationId xmlns:a16="http://schemas.microsoft.com/office/drawing/2014/main" id="{1C6122A4-3A6E-417D-9B5B-E124A498A6AD}"/>
                  </a:ext>
                </a:extLst>
              </p:cNvPr>
              <p:cNvSpPr txBox="1">
                <a:spLocks noRot="1" noChangeAspect="1" noMove="1" noResize="1" noEditPoints="1" noAdjustHandles="1" noChangeArrowheads="1" noChangeShapeType="1" noTextEdit="1"/>
              </p:cNvSpPr>
              <p:nvPr/>
            </p:nvSpPr>
            <p:spPr>
              <a:xfrm>
                <a:off x="167608" y="889214"/>
                <a:ext cx="4270472" cy="523220"/>
              </a:xfrm>
              <a:prstGeom prst="rect">
                <a:avLst/>
              </a:prstGeom>
              <a:blipFill>
                <a:blip r:embed="rId4"/>
                <a:stretch>
                  <a:fillRect t="-2381" b="-4762"/>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6" name="CasellaDiTesto 15">
                <a:extLst>
                  <a:ext uri="{FF2B5EF4-FFF2-40B4-BE49-F238E27FC236}">
                    <a16:creationId xmlns:a16="http://schemas.microsoft.com/office/drawing/2014/main" id="{A58775B9-C59C-4517-8487-9AF52C232B46}"/>
                  </a:ext>
                </a:extLst>
              </p:cNvPr>
              <p:cNvSpPr txBox="1"/>
              <p:nvPr/>
            </p:nvSpPr>
            <p:spPr>
              <a:xfrm>
                <a:off x="4880909" y="821240"/>
                <a:ext cx="3932371" cy="3707810"/>
              </a:xfrm>
              <a:prstGeom prst="rect">
                <a:avLst/>
              </a:prstGeom>
              <a:noFill/>
            </p:spPr>
            <p:txBody>
              <a:bodyPr wrap="square" rtlCol="0">
                <a:spAutoFit/>
              </a:bodyPr>
              <a:lstStyle/>
              <a:p>
                <a:r>
                  <a:rPr lang="en-US">
                    <a:solidFill>
                      <a:schemeClr val="tx1"/>
                    </a:solidFill>
                    <a:latin typeface="Roboto" panose="02000000000000000000" pitchFamily="2" charset="0"/>
                    <a:ea typeface="Roboto" panose="02000000000000000000" pitchFamily="2" charset="0"/>
                  </a:rPr>
                  <a:t>The </a:t>
                </a:r>
                <a:r>
                  <a:rPr lang="en-US" b="1">
                    <a:solidFill>
                      <a:srgbClr val="5ED2F1"/>
                    </a:solidFill>
                    <a:latin typeface="Roboto" panose="02000000000000000000" pitchFamily="2" charset="0"/>
                    <a:ea typeface="Roboto" panose="02000000000000000000" pitchFamily="2" charset="0"/>
                  </a:rPr>
                  <a:t>kinematic model</a:t>
                </a:r>
                <a:r>
                  <a:rPr lang="en-US" b="1">
                    <a:solidFill>
                      <a:schemeClr val="tx1"/>
                    </a:solidFill>
                    <a:latin typeface="Roboto" panose="02000000000000000000" pitchFamily="2" charset="0"/>
                    <a:ea typeface="Roboto" panose="02000000000000000000" pitchFamily="2" charset="0"/>
                  </a:rPr>
                  <a:t> </a:t>
                </a:r>
                <a:r>
                  <a:rPr lang="en-US">
                    <a:solidFill>
                      <a:schemeClr val="tx1"/>
                    </a:solidFill>
                    <a:latin typeface="Roboto" panose="02000000000000000000" pitchFamily="2" charset="0"/>
                    <a:ea typeface="Roboto" panose="02000000000000000000" pitchFamily="2" charset="0"/>
                  </a:rPr>
                  <a:t>is:</a:t>
                </a:r>
              </a:p>
              <a:p>
                <a:r>
                  <a:rPr lang="en-US">
                    <a:latin typeface="Roboto" panose="02000000000000000000" pitchFamily="2" charset="0"/>
                    <a:ea typeface="Roboto" panose="02000000000000000000" pitchFamily="2" charset="0"/>
                  </a:rPr>
                  <a:t>:</a:t>
                </a:r>
              </a:p>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eqArr>
                            <m:eqArrPr>
                              <m:ctrlPr>
                                <a:rPr lang="en-US" i="1" smtClean="0">
                                  <a:solidFill>
                                    <a:schemeClr val="tx1"/>
                                  </a:solidFill>
                                  <a:latin typeface="Cambria Math" panose="02040503050406030204" pitchFamily="18" charset="0"/>
                                </a:rPr>
                              </m:ctrlPr>
                            </m:eqArrPr>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𝑥</m:t>
                                  </m:r>
                                </m:e>
                              </m:acc>
                              <m:r>
                                <a:rPr lang="it-IT" b="0" i="1" dirty="0" smtClean="0">
                                  <a:solidFill>
                                    <a:schemeClr val="tx1"/>
                                  </a:solidFill>
                                  <a:latin typeface="Cambria Math" panose="02040503050406030204" pitchFamily="18" charset="0"/>
                                </a:rPr>
                                <m:t>=−</m:t>
                              </m:r>
                              <m:r>
                                <a:rPr lang="it-IT" b="0" i="1" dirty="0" smtClean="0">
                                  <a:solidFill>
                                    <a:schemeClr val="tx1"/>
                                  </a:solidFill>
                                  <a:latin typeface="Cambria Math" panose="02040503050406030204" pitchFamily="18" charset="0"/>
                                </a:rPr>
                                <m:t>𝑣</m:t>
                              </m:r>
                              <m:func>
                                <m:funcPr>
                                  <m:ctrlPr>
                                    <a:rPr lang="it-IT" b="0" i="1" dirty="0" smtClean="0">
                                      <a:solidFill>
                                        <a:schemeClr val="tx1"/>
                                      </a:solidFill>
                                      <a:latin typeface="Cambria Math" panose="02040503050406030204" pitchFamily="18" charset="0"/>
                                    </a:rPr>
                                  </m:ctrlPr>
                                </m:funcPr>
                                <m:fName>
                                  <m:r>
                                    <m:rPr>
                                      <m:sty m:val="p"/>
                                    </m:rPr>
                                    <a:rPr lang="it-IT" b="0" i="0" dirty="0" smtClean="0">
                                      <a:solidFill>
                                        <a:schemeClr val="tx1"/>
                                      </a:solidFill>
                                      <a:latin typeface="Cambria Math" panose="02040503050406030204" pitchFamily="18" charset="0"/>
                                    </a:rPr>
                                    <m:t>cos</m:t>
                                  </m:r>
                                </m:fName>
                                <m:e>
                                  <m:r>
                                    <a:rPr lang="it-IT" b="0" i="1" dirty="0" smtClean="0">
                                      <a:solidFill>
                                        <a:schemeClr val="tx1"/>
                                      </a:solidFill>
                                      <a:latin typeface="Cambria Math" panose="02040503050406030204" pitchFamily="18" charset="0"/>
                                    </a:rPr>
                                    <m:t>𝜃</m:t>
                                  </m:r>
                                </m:e>
                              </m:func>
                              <m:r>
                                <a:rPr lang="it-IT" b="0" i="1" dirty="0" smtClean="0">
                                  <a:solidFill>
                                    <a:schemeClr val="tx1"/>
                                  </a:solidFill>
                                  <a:latin typeface="Cambria Math" panose="02040503050406030204" pitchFamily="18" charset="0"/>
                                </a:rPr>
                                <m:t>+</m:t>
                              </m:r>
                              <m:sSubSup>
                                <m:sSubSupPr>
                                  <m:ctrlPr>
                                    <a:rPr lang="it-IT" b="0" i="1" dirty="0" smtClean="0">
                                      <a:solidFill>
                                        <a:schemeClr val="tx1"/>
                                      </a:solidFill>
                                      <a:latin typeface="Cambria Math" panose="02040503050406030204" pitchFamily="18" charset="0"/>
                                    </a:rPr>
                                  </m:ctrlPr>
                                </m:sSubSupPr>
                                <m:e>
                                  <m:r>
                                    <a:rPr lang="it-IT" b="0" i="1" dirty="0" smtClean="0">
                                      <a:solidFill>
                                        <a:schemeClr val="tx1"/>
                                      </a:solidFill>
                                      <a:latin typeface="Cambria Math" panose="02040503050406030204" pitchFamily="18" charset="0"/>
                                    </a:rPr>
                                    <m:t>𝑉</m:t>
                                  </m:r>
                                </m:e>
                                <m:sub>
                                  <m:r>
                                    <a:rPr lang="it-IT" b="0" i="1" dirty="0" smtClean="0">
                                      <a:solidFill>
                                        <a:schemeClr val="tx1"/>
                                      </a:solidFill>
                                      <a:latin typeface="Cambria Math" panose="02040503050406030204" pitchFamily="18" charset="0"/>
                                    </a:rPr>
                                    <m:t>𝑤</m:t>
                                  </m:r>
                                  <m:r>
                                    <a:rPr lang="it-IT" b="0" i="1" dirty="0" smtClean="0">
                                      <a:solidFill>
                                        <a:schemeClr val="tx1"/>
                                      </a:solidFill>
                                      <a:latin typeface="Cambria Math" panose="02040503050406030204" pitchFamily="18" charset="0"/>
                                    </a:rPr>
                                    <m:t>,</m:t>
                                  </m:r>
                                  <m:r>
                                    <a:rPr lang="it-IT" b="0" i="1" dirty="0" smtClean="0">
                                      <a:solidFill>
                                        <a:schemeClr val="tx1"/>
                                      </a:solidFill>
                                      <a:latin typeface="Cambria Math" panose="02040503050406030204" pitchFamily="18" charset="0"/>
                                    </a:rPr>
                                    <m:t>𝑥</m:t>
                                  </m:r>
                                </m:sub>
                                <m:sup>
                                  <m:r>
                                    <a:rPr lang="it-IT" b="0" i="1" dirty="0" smtClean="0">
                                      <a:solidFill>
                                        <a:schemeClr val="tx1"/>
                                      </a:solidFill>
                                      <a:latin typeface="Cambria Math" panose="02040503050406030204" pitchFamily="18" charset="0"/>
                                    </a:rPr>
                                    <m:t>𝑟</m:t>
                                  </m:r>
                                </m:sup>
                              </m:sSubSup>
                            </m:e>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𝑦</m:t>
                                  </m:r>
                                </m:e>
                              </m:acc>
                              <m:r>
                                <a:rPr lang="it-IT" b="0" i="1" dirty="0" smtClean="0">
                                  <a:solidFill>
                                    <a:schemeClr val="tx1"/>
                                  </a:solidFill>
                                  <a:latin typeface="Cambria Math" panose="02040503050406030204" pitchFamily="18" charset="0"/>
                                </a:rPr>
                                <m:t>=−</m:t>
                              </m:r>
                              <m:r>
                                <a:rPr lang="it-IT" b="0" i="1" dirty="0" smtClean="0">
                                  <a:solidFill>
                                    <a:schemeClr val="tx1"/>
                                  </a:solidFill>
                                  <a:latin typeface="Cambria Math" panose="02040503050406030204" pitchFamily="18" charset="0"/>
                                </a:rPr>
                                <m:t>𝑣</m:t>
                              </m:r>
                              <m:func>
                                <m:funcPr>
                                  <m:ctrlPr>
                                    <a:rPr lang="it-IT" b="0" i="1" dirty="0" smtClean="0">
                                      <a:solidFill>
                                        <a:schemeClr val="tx1"/>
                                      </a:solidFill>
                                      <a:latin typeface="Cambria Math" panose="02040503050406030204" pitchFamily="18" charset="0"/>
                                    </a:rPr>
                                  </m:ctrlPr>
                                </m:funcPr>
                                <m:fName>
                                  <m:r>
                                    <m:rPr>
                                      <m:sty m:val="p"/>
                                    </m:rPr>
                                    <a:rPr lang="it-IT" b="0" i="0" dirty="0" smtClean="0">
                                      <a:solidFill>
                                        <a:schemeClr val="tx1"/>
                                      </a:solidFill>
                                      <a:latin typeface="Cambria Math" panose="02040503050406030204" pitchFamily="18" charset="0"/>
                                    </a:rPr>
                                    <m:t>sin</m:t>
                                  </m:r>
                                </m:fName>
                                <m:e>
                                  <m:r>
                                    <a:rPr lang="it-IT" b="0" i="1" dirty="0" smtClean="0">
                                      <a:solidFill>
                                        <a:schemeClr val="tx1"/>
                                      </a:solidFill>
                                      <a:latin typeface="Cambria Math" panose="02040503050406030204" pitchFamily="18" charset="0"/>
                                    </a:rPr>
                                    <m:t>𝜃</m:t>
                                  </m:r>
                                </m:e>
                              </m:func>
                              <m:r>
                                <a:rPr lang="it-IT" b="0" i="1" dirty="0" smtClean="0">
                                  <a:solidFill>
                                    <a:schemeClr val="tx1"/>
                                  </a:solidFill>
                                  <a:latin typeface="Cambria Math" panose="02040503050406030204" pitchFamily="18" charset="0"/>
                                </a:rPr>
                                <m:t>+</m:t>
                              </m:r>
                              <m:sSubSup>
                                <m:sSubSupPr>
                                  <m:ctrlPr>
                                    <a:rPr lang="it-IT" b="0" i="1" dirty="0" smtClean="0">
                                      <a:solidFill>
                                        <a:schemeClr val="tx1"/>
                                      </a:solidFill>
                                      <a:latin typeface="Cambria Math" panose="02040503050406030204" pitchFamily="18" charset="0"/>
                                    </a:rPr>
                                  </m:ctrlPr>
                                </m:sSubSupPr>
                                <m:e>
                                  <m:r>
                                    <a:rPr lang="it-IT" b="0" i="1" dirty="0" smtClean="0">
                                      <a:solidFill>
                                        <a:schemeClr val="tx1"/>
                                      </a:solidFill>
                                      <a:latin typeface="Cambria Math" panose="02040503050406030204" pitchFamily="18" charset="0"/>
                                    </a:rPr>
                                    <m:t>𝑉</m:t>
                                  </m:r>
                                </m:e>
                                <m:sub>
                                  <m:r>
                                    <a:rPr lang="it-IT" b="0" i="1" dirty="0" smtClean="0">
                                      <a:solidFill>
                                        <a:schemeClr val="tx1"/>
                                      </a:solidFill>
                                      <a:latin typeface="Cambria Math" panose="02040503050406030204" pitchFamily="18" charset="0"/>
                                    </a:rPr>
                                    <m:t>𝑤</m:t>
                                  </m:r>
                                  <m:r>
                                    <a:rPr lang="it-IT" b="0" i="1" dirty="0" smtClean="0">
                                      <a:solidFill>
                                        <a:schemeClr val="tx1"/>
                                      </a:solidFill>
                                      <a:latin typeface="Cambria Math" panose="02040503050406030204" pitchFamily="18" charset="0"/>
                                    </a:rPr>
                                    <m:t>,</m:t>
                                  </m:r>
                                  <m:r>
                                    <a:rPr lang="it-IT" b="0" i="1" dirty="0" smtClean="0">
                                      <a:solidFill>
                                        <a:schemeClr val="tx1"/>
                                      </a:solidFill>
                                      <a:latin typeface="Cambria Math" panose="02040503050406030204" pitchFamily="18" charset="0"/>
                                    </a:rPr>
                                    <m:t>𝑦</m:t>
                                  </m:r>
                                </m:sub>
                                <m:sup>
                                  <m:r>
                                    <a:rPr lang="it-IT" b="0" i="1" dirty="0" smtClean="0">
                                      <a:solidFill>
                                        <a:schemeClr val="tx1"/>
                                      </a:solidFill>
                                      <a:latin typeface="Cambria Math" panose="02040503050406030204" pitchFamily="18" charset="0"/>
                                    </a:rPr>
                                    <m:t>𝑟</m:t>
                                  </m:r>
                                </m:sup>
                              </m:sSubSup>
                            </m:e>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𝜃</m:t>
                                  </m:r>
                                </m:e>
                              </m:acc>
                              <m:r>
                                <a:rPr lang="it-IT" b="0" i="1" dirty="0" smtClean="0">
                                  <a:solidFill>
                                    <a:schemeClr val="tx1"/>
                                  </a:solidFill>
                                  <a:latin typeface="Cambria Math" panose="02040503050406030204" pitchFamily="18" charset="0"/>
                                </a:rPr>
                                <m:t>=</m:t>
                              </m:r>
                              <m:sSub>
                                <m:sSubPr>
                                  <m:ctrlPr>
                                    <a:rPr lang="it-IT" b="0" i="1" dirty="0" smtClean="0">
                                      <a:solidFill>
                                        <a:schemeClr val="tx1"/>
                                      </a:solidFill>
                                      <a:latin typeface="Cambria Math" panose="02040503050406030204" pitchFamily="18" charset="0"/>
                                    </a:rPr>
                                  </m:ctrlPr>
                                </m:sSubPr>
                                <m:e>
                                  <m:r>
                                    <m:rPr>
                                      <m:sty m:val="p"/>
                                    </m:rPr>
                                    <a:rPr lang="it-IT" b="0" i="0" dirty="0" smtClean="0">
                                      <a:solidFill>
                                        <a:schemeClr val="tx1"/>
                                      </a:solidFill>
                                      <a:latin typeface="Cambria Math" panose="02040503050406030204" pitchFamily="18" charset="0"/>
                                    </a:rPr>
                                    <m:t>Ω</m:t>
                                  </m:r>
                                </m:e>
                                <m:sub>
                                  <m:r>
                                    <a:rPr lang="it-IT" b="0" i="1" dirty="0" smtClean="0">
                                      <a:solidFill>
                                        <a:schemeClr val="tx1"/>
                                      </a:solidFill>
                                      <a:latin typeface="Cambria Math" panose="02040503050406030204" pitchFamily="18" charset="0"/>
                                    </a:rPr>
                                    <m:t>𝑤</m:t>
                                  </m:r>
                                </m:sub>
                              </m:sSub>
                            </m:e>
                          </m:eqArr>
                        </m:e>
                      </m:d>
                    </m:oMath>
                  </m:oMathPara>
                </a14:m>
                <a:endParaRPr lang="en-US">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a:p>
                <a:r>
                  <a:rPr lang="en-US">
                    <a:solidFill>
                      <a:schemeClr val="tx1"/>
                    </a:solidFill>
                    <a:latin typeface="Roboto" panose="02000000000000000000" pitchFamily="2" charset="0"/>
                    <a:ea typeface="Roboto" panose="02000000000000000000" pitchFamily="2" charset="0"/>
                  </a:rPr>
                  <a:t>where: </a:t>
                </a:r>
              </a:p>
              <a:p>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14:m>
                  <m:oMath xmlns:m="http://schemas.openxmlformats.org/officeDocument/2006/math">
                    <m:r>
                      <a:rPr lang="it-IT" b="0" i="1" smtClean="0">
                        <a:solidFill>
                          <a:schemeClr val="tx1"/>
                        </a:solidFill>
                        <a:latin typeface="Cambria Math" panose="02040503050406030204" pitchFamily="18" charset="0"/>
                      </a:rPr>
                      <m:t>𝑣</m:t>
                    </m:r>
                  </m:oMath>
                </a14:m>
                <a:r>
                  <a:rPr lang="en-US">
                    <a:solidFill>
                      <a:schemeClr val="tx1"/>
                    </a:solidFill>
                    <a:latin typeface="Roboto" panose="02000000000000000000" pitchFamily="2" charset="0"/>
                    <a:ea typeface="Roboto" panose="02000000000000000000" pitchFamily="2" charset="0"/>
                  </a:rPr>
                  <a:t> is the </a:t>
                </a:r>
                <a:r>
                  <a:rPr lang="en-US" b="1">
                    <a:solidFill>
                      <a:srgbClr val="5ED2F1"/>
                    </a:solidFill>
                    <a:latin typeface="Roboto" panose="02000000000000000000" pitchFamily="2" charset="0"/>
                    <a:ea typeface="Roboto" panose="02000000000000000000" pitchFamily="2" charset="0"/>
                  </a:rPr>
                  <a:t>control input</a:t>
                </a:r>
              </a:p>
              <a:p>
                <a:pPr>
                  <a:buClr>
                    <a:schemeClr val="tx1"/>
                  </a:buClr>
                </a:pPr>
                <a:endParaRPr lang="en-US" b="1">
                  <a:solidFill>
                    <a:schemeClr val="tx1"/>
                  </a:solidFill>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14:m>
                  <m:oMath xmlns:m="http://schemas.openxmlformats.org/officeDocument/2006/math">
                    <m:sSubSup>
                      <m:sSubSupPr>
                        <m:ctrlPr>
                          <a:rPr lang="it-IT" b="0" i="1" smtClean="0">
                            <a:solidFill>
                              <a:schemeClr val="tx1"/>
                            </a:solidFill>
                            <a:latin typeface="Cambria Math" panose="02040503050406030204" pitchFamily="18" charset="0"/>
                          </a:rPr>
                        </m:ctrlPr>
                      </m:sSubSupPr>
                      <m:e>
                        <m:r>
                          <a:rPr lang="it-IT" b="0" i="1" smtClean="0">
                            <a:solidFill>
                              <a:schemeClr val="tx1"/>
                            </a:solidFill>
                            <a:latin typeface="Cambria Math" panose="02040503050406030204" pitchFamily="18" charset="0"/>
                          </a:rPr>
                          <m:t>𝑉</m:t>
                        </m:r>
                      </m:e>
                      <m:sub>
                        <m:r>
                          <a:rPr lang="it-IT" b="0" i="1" smtClean="0">
                            <a:solidFill>
                              <a:schemeClr val="tx1"/>
                            </a:solidFill>
                            <a:latin typeface="Cambria Math" panose="02040503050406030204" pitchFamily="18" charset="0"/>
                          </a:rPr>
                          <m:t>𝑤</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𝑥</m:t>
                        </m:r>
                      </m:sub>
                      <m:sup>
                        <m:r>
                          <a:rPr lang="it-IT" b="0" i="1" smtClean="0">
                            <a:solidFill>
                              <a:schemeClr val="tx1"/>
                            </a:solidFill>
                            <a:latin typeface="Cambria Math" panose="02040503050406030204" pitchFamily="18" charset="0"/>
                          </a:rPr>
                          <m:t>𝑟</m:t>
                        </m:r>
                      </m:sup>
                    </m:sSubSup>
                    <m:r>
                      <a:rPr lang="it-IT" b="0" i="1" smtClean="0">
                        <a:solidFill>
                          <a:schemeClr val="tx1"/>
                        </a:solidFill>
                        <a:latin typeface="Cambria Math" panose="02040503050406030204" pitchFamily="18" charset="0"/>
                      </a:rPr>
                      <m:t>, </m:t>
                    </m:r>
                    <m:sSubSup>
                      <m:sSubSupPr>
                        <m:ctrlPr>
                          <a:rPr lang="it-IT" b="0" i="1" smtClean="0">
                            <a:solidFill>
                              <a:schemeClr val="tx1"/>
                            </a:solidFill>
                            <a:latin typeface="Cambria Math" panose="02040503050406030204" pitchFamily="18" charset="0"/>
                          </a:rPr>
                        </m:ctrlPr>
                      </m:sSubSupPr>
                      <m:e>
                        <m:r>
                          <a:rPr lang="it-IT" b="0" i="1" smtClean="0">
                            <a:solidFill>
                              <a:schemeClr val="tx1"/>
                            </a:solidFill>
                            <a:latin typeface="Cambria Math" panose="02040503050406030204" pitchFamily="18" charset="0"/>
                          </a:rPr>
                          <m:t>𝑉</m:t>
                        </m:r>
                      </m:e>
                      <m:sub>
                        <m:r>
                          <a:rPr lang="it-IT" b="0" i="1" smtClean="0">
                            <a:solidFill>
                              <a:schemeClr val="tx1"/>
                            </a:solidFill>
                            <a:latin typeface="Cambria Math" panose="02040503050406030204" pitchFamily="18" charset="0"/>
                          </a:rPr>
                          <m:t>𝑤</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𝑦</m:t>
                        </m:r>
                      </m:sub>
                      <m:sup>
                        <m:r>
                          <a:rPr lang="it-IT" b="0" i="1" smtClean="0">
                            <a:solidFill>
                              <a:schemeClr val="tx1"/>
                            </a:solidFill>
                            <a:latin typeface="Cambria Math" panose="02040503050406030204" pitchFamily="18" charset="0"/>
                          </a:rPr>
                          <m:t>𝑟</m:t>
                        </m:r>
                      </m:sup>
                    </m:sSubSup>
                  </m:oMath>
                </a14:m>
                <a:r>
                  <a:rPr lang="en-US">
                    <a:solidFill>
                      <a:schemeClr val="tx1"/>
                    </a:solidFill>
                    <a:latin typeface="Roboto" panose="02000000000000000000" pitchFamily="2" charset="0"/>
                    <a:ea typeface="Roboto" panose="02000000000000000000" pitchFamily="2" charset="0"/>
                  </a:rPr>
                  <a:t> is the walker </a:t>
                </a:r>
                <a:r>
                  <a:rPr lang="en-US" b="1">
                    <a:solidFill>
                      <a:srgbClr val="5ED2F1"/>
                    </a:solidFill>
                    <a:latin typeface="Roboto" panose="02000000000000000000" pitchFamily="2" charset="0"/>
                    <a:ea typeface="Roboto" panose="02000000000000000000" pitchFamily="2" charset="0"/>
                  </a:rPr>
                  <a:t>intentional velocity</a:t>
                </a:r>
                <a:r>
                  <a:rPr lang="en-US">
                    <a:solidFill>
                      <a:schemeClr val="tx1"/>
                    </a:solidFill>
                    <a:latin typeface="Roboto" panose="02000000000000000000" pitchFamily="2" charset="0"/>
                    <a:ea typeface="Roboto" panose="02000000000000000000" pitchFamily="2" charset="0"/>
                  </a:rPr>
                  <a:t>. This is considered as a disturbance that will be estimated through a velocity observer.</a:t>
                </a:r>
              </a:p>
              <a:p>
                <a:pPr marL="285750" indent="-285750">
                  <a:buClr>
                    <a:schemeClr val="tx1"/>
                  </a:buClr>
                  <a:buFont typeface="Arial" panose="020B0604020202020204" pitchFamily="34" charset="0"/>
                  <a:buChar char="•"/>
                </a:pPr>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14:m>
                  <m:oMath xmlns:m="http://schemas.openxmlformats.org/officeDocument/2006/math">
                    <m:sSub>
                      <m:sSubPr>
                        <m:ctrlPr>
                          <a:rPr lang="en-GB" b="0" i="1" smtClean="0">
                            <a:solidFill>
                              <a:schemeClr val="tx1"/>
                            </a:solidFill>
                            <a:latin typeface="Cambria Math" panose="02040503050406030204" pitchFamily="18" charset="0"/>
                          </a:rPr>
                        </m:ctrlPr>
                      </m:sSubPr>
                      <m:e>
                        <m:r>
                          <m:rPr>
                            <m:sty m:val="p"/>
                          </m:rPr>
                          <a:rPr lang="en-GB" b="0" i="0" smtClean="0">
                            <a:solidFill>
                              <a:schemeClr val="tx1"/>
                            </a:solidFill>
                            <a:latin typeface="Cambria Math" panose="02040503050406030204" pitchFamily="18" charset="0"/>
                          </a:rPr>
                          <m:t>Ω</m:t>
                        </m:r>
                      </m:e>
                      <m:sub>
                        <m:r>
                          <a:rPr lang="en-GB" b="0" i="1" smtClean="0">
                            <a:solidFill>
                              <a:schemeClr val="tx1"/>
                            </a:solidFill>
                            <a:latin typeface="Cambria Math" panose="02040503050406030204" pitchFamily="18" charset="0"/>
                          </a:rPr>
                          <m:t>𝑤</m:t>
                        </m:r>
                      </m:sub>
                    </m:sSub>
                    <m:r>
                      <a:rPr lang="it-IT" b="0" i="1" smtClean="0">
                        <a:solidFill>
                          <a:schemeClr val="tx1"/>
                        </a:solidFill>
                        <a:latin typeface="Cambria Math" panose="02040503050406030204" pitchFamily="18" charset="0"/>
                      </a:rPr>
                      <m:t> </m:t>
                    </m:r>
                  </m:oMath>
                </a14:m>
                <a:r>
                  <a:rPr lang="en-US">
                    <a:solidFill>
                      <a:schemeClr val="tx1"/>
                    </a:solidFill>
                    <a:latin typeface="Roboto" panose="02000000000000000000" pitchFamily="2" charset="0"/>
                    <a:ea typeface="Roboto" panose="02000000000000000000" pitchFamily="2" charset="0"/>
                  </a:rPr>
                  <a:t>is the walker </a:t>
                </a:r>
                <a:r>
                  <a:rPr lang="en-US" b="1">
                    <a:solidFill>
                      <a:srgbClr val="5ED2F1"/>
                    </a:solidFill>
                    <a:latin typeface="Roboto" panose="02000000000000000000" pitchFamily="2" charset="0"/>
                    <a:ea typeface="Roboto" panose="02000000000000000000" pitchFamily="2" charset="0"/>
                  </a:rPr>
                  <a:t>intentional angular velocity</a:t>
                </a:r>
                <a:r>
                  <a:rPr lang="en-US">
                    <a:solidFill>
                      <a:schemeClr val="tx1"/>
                    </a:solidFill>
                    <a:latin typeface="Roboto" panose="02000000000000000000" pitchFamily="2" charset="0"/>
                    <a:ea typeface="Roboto" panose="02000000000000000000" pitchFamily="2" charset="0"/>
                  </a:rPr>
                  <a:t>. </a:t>
                </a:r>
                <a:endParaRPr lang="en-US" b="1">
                  <a:solidFill>
                    <a:schemeClr val="tx1"/>
                  </a:solidFill>
                  <a:latin typeface="Roboto" panose="02000000000000000000" pitchFamily="2" charset="0"/>
                  <a:ea typeface="Roboto" panose="02000000000000000000" pitchFamily="2" charset="0"/>
                </a:endParaRPr>
              </a:p>
            </p:txBody>
          </p:sp>
        </mc:Choice>
        <mc:Fallback>
          <p:sp>
            <p:nvSpPr>
              <p:cNvPr id="16" name="CasellaDiTesto 15">
                <a:extLst>
                  <a:ext uri="{FF2B5EF4-FFF2-40B4-BE49-F238E27FC236}">
                    <a16:creationId xmlns:a16="http://schemas.microsoft.com/office/drawing/2014/main" id="{A58775B9-C59C-4517-8487-9AF52C232B46}"/>
                  </a:ext>
                </a:extLst>
              </p:cNvPr>
              <p:cNvSpPr txBox="1">
                <a:spLocks noRot="1" noChangeAspect="1" noMove="1" noResize="1" noEditPoints="1" noAdjustHandles="1" noChangeArrowheads="1" noChangeShapeType="1" noTextEdit="1"/>
              </p:cNvSpPr>
              <p:nvPr/>
            </p:nvSpPr>
            <p:spPr>
              <a:xfrm>
                <a:off x="4880909" y="821240"/>
                <a:ext cx="3932371" cy="3707810"/>
              </a:xfrm>
              <a:prstGeom prst="rect">
                <a:avLst/>
              </a:prstGeom>
              <a:blipFill>
                <a:blip r:embed="rId5"/>
                <a:stretch>
                  <a:fillRect l="-9325" t="-37884" r="-1286" b="-6143"/>
                </a:stretch>
              </a:blipFill>
            </p:spPr>
            <p:txBody>
              <a:bodyPr/>
              <a:lstStyle/>
              <a:p>
                <a:r>
                  <a:rPr lang="it-IT">
                    <a:noFill/>
                  </a:rPr>
                  <a:t> </a:t>
                </a:r>
              </a:p>
            </p:txBody>
          </p:sp>
        </mc:Fallback>
      </mc:AlternateContent>
      <p:pic>
        <p:nvPicPr>
          <p:cNvPr id="18" name="Immagine 17" descr="Immagine che contiene verme, invertebrato&#10;&#10;Descrizione generata automaticamente">
            <a:extLst>
              <a:ext uri="{FF2B5EF4-FFF2-40B4-BE49-F238E27FC236}">
                <a16:creationId xmlns:a16="http://schemas.microsoft.com/office/drawing/2014/main" id="{E17C4841-3CFB-40C3-9602-0564EAA5E0A0}"/>
              </a:ext>
            </a:extLst>
          </p:cNvPr>
          <p:cNvPicPr>
            <a:picLocks noChangeAspect="1"/>
          </p:cNvPicPr>
          <p:nvPr/>
        </p:nvPicPr>
        <p:blipFill>
          <a:blip r:embed="rId6"/>
          <a:stretch>
            <a:fillRect/>
          </a:stretch>
        </p:blipFill>
        <p:spPr>
          <a:xfrm rot="4128398">
            <a:off x="2619131" y="1514317"/>
            <a:ext cx="327027" cy="143285"/>
          </a:xfrm>
          <a:prstGeom prst="rect">
            <a:avLst/>
          </a:prstGeom>
        </p:spPr>
      </p:pic>
      <p:pic>
        <p:nvPicPr>
          <p:cNvPr id="61" name="Immagine 60" descr="Immagine che contiene verme, invertebrato&#10;&#10;Descrizione generata automaticamente">
            <a:extLst>
              <a:ext uri="{FF2B5EF4-FFF2-40B4-BE49-F238E27FC236}">
                <a16:creationId xmlns:a16="http://schemas.microsoft.com/office/drawing/2014/main" id="{4DDEA59D-9EA4-4CC6-80A7-A01C7BDF891F}"/>
              </a:ext>
            </a:extLst>
          </p:cNvPr>
          <p:cNvPicPr>
            <a:picLocks noChangeAspect="1"/>
          </p:cNvPicPr>
          <p:nvPr/>
        </p:nvPicPr>
        <p:blipFill>
          <a:blip r:embed="rId6"/>
          <a:stretch>
            <a:fillRect/>
          </a:stretch>
        </p:blipFill>
        <p:spPr>
          <a:xfrm rot="17471602" flipH="1">
            <a:off x="2142633" y="1544916"/>
            <a:ext cx="327027" cy="143285"/>
          </a:xfrm>
          <a:prstGeom prst="rect">
            <a:avLst/>
          </a:prstGeom>
        </p:spPr>
      </p:pic>
      <p:sp>
        <p:nvSpPr>
          <p:cNvPr id="19" name="CasellaDiTesto 18">
            <a:extLst>
              <a:ext uri="{FF2B5EF4-FFF2-40B4-BE49-F238E27FC236}">
                <a16:creationId xmlns:a16="http://schemas.microsoft.com/office/drawing/2014/main" id="{23806E82-9412-4408-9DDE-5537D6D705E0}"/>
              </a:ext>
            </a:extLst>
          </p:cNvPr>
          <p:cNvSpPr txBox="1"/>
          <p:nvPr/>
        </p:nvSpPr>
        <p:spPr>
          <a:xfrm>
            <a:off x="2908552" y="1699992"/>
            <a:ext cx="2048348" cy="461665"/>
          </a:xfrm>
          <a:prstGeom prst="rect">
            <a:avLst/>
          </a:prstGeom>
          <a:noFill/>
        </p:spPr>
        <p:txBody>
          <a:bodyPr wrap="square" rtlCol="0">
            <a:spAutoFit/>
          </a:bodyPr>
          <a:lstStyle/>
          <a:p>
            <a:pPr algn="just"/>
            <a:r>
              <a:rPr lang="en-US" sz="1200">
                <a:solidFill>
                  <a:schemeClr val="tx1"/>
                </a:solidFill>
                <a:latin typeface="Roboto" panose="02000000000000000000" pitchFamily="2" charset="0"/>
                <a:ea typeface="Roboto" panose="02000000000000000000" pitchFamily="2" charset="0"/>
              </a:rPr>
              <a:t>angle between the walker frame and the room frame</a:t>
            </a:r>
          </a:p>
        </p:txBody>
      </p:sp>
      <p:sp>
        <p:nvSpPr>
          <p:cNvPr id="63" name="CasellaDiTesto 62">
            <a:extLst>
              <a:ext uri="{FF2B5EF4-FFF2-40B4-BE49-F238E27FC236}">
                <a16:creationId xmlns:a16="http://schemas.microsoft.com/office/drawing/2014/main" id="{C247D720-01B0-4571-96F4-2366635AA1BE}"/>
              </a:ext>
            </a:extLst>
          </p:cNvPr>
          <p:cNvSpPr txBox="1"/>
          <p:nvPr/>
        </p:nvSpPr>
        <p:spPr>
          <a:xfrm>
            <a:off x="417375" y="1699991"/>
            <a:ext cx="2048348" cy="461665"/>
          </a:xfrm>
          <a:prstGeom prst="rect">
            <a:avLst/>
          </a:prstGeom>
          <a:noFill/>
        </p:spPr>
        <p:txBody>
          <a:bodyPr wrap="square" rtlCol="0">
            <a:spAutoFit/>
          </a:bodyPr>
          <a:lstStyle/>
          <a:p>
            <a:pPr algn="just"/>
            <a:r>
              <a:rPr lang="en-US" sz="1200">
                <a:solidFill>
                  <a:schemeClr val="tx1"/>
                </a:solidFill>
                <a:latin typeface="Roboto" panose="02000000000000000000" pitchFamily="2" charset="0"/>
                <a:ea typeface="Roboto" panose="02000000000000000000" pitchFamily="2" charset="0"/>
              </a:rPr>
              <a:t>position of the walker in the room frame</a:t>
            </a:r>
          </a:p>
        </p:txBody>
      </p:sp>
      <p:sp>
        <p:nvSpPr>
          <p:cNvPr id="12" name="CasellaDiTesto 11">
            <a:extLst>
              <a:ext uri="{FF2B5EF4-FFF2-40B4-BE49-F238E27FC236}">
                <a16:creationId xmlns:a16="http://schemas.microsoft.com/office/drawing/2014/main" id="{9E9085C7-9E0C-8744-8F4E-BBC0D295AAC5}"/>
              </a:ext>
            </a:extLst>
          </p:cNvPr>
          <p:cNvSpPr txBox="1"/>
          <p:nvPr/>
        </p:nvSpPr>
        <p:spPr>
          <a:xfrm>
            <a:off x="2035776" y="1243211"/>
            <a:ext cx="553998" cy="307777"/>
          </a:xfrm>
          <a:prstGeom prst="rect">
            <a:avLst/>
          </a:prstGeom>
          <a:noFill/>
        </p:spPr>
        <p:txBody>
          <a:bodyPr vert="vert270" wrap="square" rtlCol="0">
            <a:spAutoFit/>
          </a:bodyPr>
          <a:lstStyle/>
          <a:p>
            <a:pPr algn="ctr"/>
            <a:r>
              <a:rPr lang="it-IT" sz="2400">
                <a:solidFill>
                  <a:schemeClr val="tx1"/>
                </a:solidFill>
                <a:latin typeface="Calibri Light" panose="020F0302020204030204" pitchFamily="34" charset="0"/>
                <a:ea typeface="Roboto" panose="02000000000000000000" pitchFamily="2" charset="0"/>
                <a:cs typeface="Calibri Light" panose="020F0302020204030204" pitchFamily="34" charset="0"/>
              </a:rPr>
              <a:t>{</a:t>
            </a:r>
            <a:endParaRPr lang="en-US" sz="2400">
              <a:solidFill>
                <a:schemeClr val="tx1"/>
              </a:solidFill>
              <a:latin typeface="Calibri Light" panose="020F0302020204030204" pitchFamily="34" charset="0"/>
              <a:ea typeface="Roboto" panose="02000000000000000000" pitchFamily="2" charset="0"/>
              <a:cs typeface="Calibri Light" panose="020F0302020204030204" pitchFamily="34" charset="0"/>
            </a:endParaRPr>
          </a:p>
        </p:txBody>
      </p:sp>
    </p:spTree>
    <p:extLst>
      <p:ext uri="{BB962C8B-B14F-4D97-AF65-F5344CB8AC3E}">
        <p14:creationId xmlns:p14="http://schemas.microsoft.com/office/powerpoint/2010/main" val="1781790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3"/>
          <p:cNvSpPr txBox="1">
            <a:spLocks noGrp="1"/>
          </p:cNvSpPr>
          <p:nvPr>
            <p:ph type="title"/>
          </p:nvPr>
        </p:nvSpPr>
        <p:spPr>
          <a:xfrm>
            <a:off x="2465400" y="111830"/>
            <a:ext cx="42132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Controller</a:t>
            </a:r>
            <a:endParaRPr/>
          </a:p>
        </p:txBody>
      </p:sp>
      <p:grpSp>
        <p:nvGrpSpPr>
          <p:cNvPr id="535" name="Google Shape;535;p43"/>
          <p:cNvGrpSpPr/>
          <p:nvPr/>
        </p:nvGrpSpPr>
        <p:grpSpPr>
          <a:xfrm>
            <a:off x="6598119" y="336335"/>
            <a:ext cx="794512" cy="280573"/>
            <a:chOff x="4856845" y="3700725"/>
            <a:chExt cx="326275" cy="115225"/>
          </a:xfrm>
        </p:grpSpPr>
        <p:sp>
          <p:nvSpPr>
            <p:cNvPr id="536" name="Google Shape;536;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7" name="Google Shape;537;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8" name="Google Shape;538;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9" name="Google Shape;539;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540" name="Google Shape;540;p43"/>
          <p:cNvGrpSpPr/>
          <p:nvPr/>
        </p:nvGrpSpPr>
        <p:grpSpPr>
          <a:xfrm flipH="1">
            <a:off x="1748819" y="336335"/>
            <a:ext cx="794512" cy="280573"/>
            <a:chOff x="4856845" y="3700725"/>
            <a:chExt cx="326275" cy="115225"/>
          </a:xfrm>
        </p:grpSpPr>
        <p:sp>
          <p:nvSpPr>
            <p:cNvPr id="541" name="Google Shape;541;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2" name="Google Shape;542;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3" name="Google Shape;543;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4" name="Google Shape;544;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3C286DBA-1070-40D2-BD08-3305E20AD328}"/>
                  </a:ext>
                </a:extLst>
              </p:cNvPr>
              <p:cNvSpPr txBox="1"/>
              <p:nvPr/>
            </p:nvSpPr>
            <p:spPr>
              <a:xfrm>
                <a:off x="545566" y="796223"/>
                <a:ext cx="8052867" cy="476477"/>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The controller is given by:</a:t>
                </a:r>
                <a:endParaRPr lang="en-US" sz="1200">
                  <a:solidFill>
                    <a:schemeClr val="tx1"/>
                  </a:solidFill>
                </a:endParaRPr>
              </a:p>
              <a:p>
                <a:pPr algn="ctr"/>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rPr>
                        <m:t>𝑣</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𝑣</m:t>
                          </m:r>
                        </m:e>
                        <m:sub>
                          <m:r>
                            <a:rPr lang="it-IT" sz="1200" b="0" i="1" smtClean="0">
                              <a:solidFill>
                                <a:schemeClr val="tx1"/>
                              </a:solidFill>
                              <a:latin typeface="Cambria Math" panose="02040503050406030204" pitchFamily="18" charset="0"/>
                            </a:rPr>
                            <m:t>𝑓𝑓</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𝑢</m:t>
                      </m:r>
                    </m:oMath>
                  </m:oMathPara>
                </a14:m>
                <a:endParaRPr lang="en-US" sz="1200">
                  <a:solidFill>
                    <a:schemeClr val="tx1"/>
                  </a:solidFill>
                </a:endParaRPr>
              </a:p>
            </p:txBody>
          </p:sp>
        </mc:Choice>
        <mc:Fallback>
          <p:sp>
            <p:nvSpPr>
              <p:cNvPr id="3" name="CasellaDiTesto 2">
                <a:extLst>
                  <a:ext uri="{FF2B5EF4-FFF2-40B4-BE49-F238E27FC236}">
                    <a16:creationId xmlns:a16="http://schemas.microsoft.com/office/drawing/2014/main" id="{3C286DBA-1070-40D2-BD08-3305E20AD328}"/>
                  </a:ext>
                </a:extLst>
              </p:cNvPr>
              <p:cNvSpPr txBox="1">
                <a:spLocks noRot="1" noChangeAspect="1" noMove="1" noResize="1" noEditPoints="1" noAdjustHandles="1" noChangeArrowheads="1" noChangeShapeType="1" noTextEdit="1"/>
              </p:cNvSpPr>
              <p:nvPr/>
            </p:nvSpPr>
            <p:spPr>
              <a:xfrm>
                <a:off x="545566" y="796223"/>
                <a:ext cx="8052867" cy="476477"/>
              </a:xfrm>
              <a:prstGeom prst="rect">
                <a:avLst/>
              </a:prstGeom>
              <a:blipFill>
                <a:blip r:embed="rId3"/>
                <a:stretch>
                  <a:fillRect/>
                </a:stretch>
              </a:blipFill>
            </p:spPr>
            <p:txBody>
              <a:bodyPr/>
              <a:lstStyle/>
              <a:p>
                <a:r>
                  <a:rPr lang="it-IT">
                    <a:noFill/>
                  </a:rPr>
                  <a:t> </a:t>
                </a:r>
              </a:p>
            </p:txBody>
          </p:sp>
        </mc:Fallback>
      </mc:AlternateContent>
      <p:pic>
        <p:nvPicPr>
          <p:cNvPr id="15" name="Immagine 14" descr="Immagine che contiene verme, invertebrato&#10;&#10;Descrizione generata automaticamente">
            <a:extLst>
              <a:ext uri="{FF2B5EF4-FFF2-40B4-BE49-F238E27FC236}">
                <a16:creationId xmlns:a16="http://schemas.microsoft.com/office/drawing/2014/main" id="{C109CFEF-39CF-4155-9EED-FAFDFDC2FCE0}"/>
              </a:ext>
            </a:extLst>
          </p:cNvPr>
          <p:cNvPicPr>
            <a:picLocks noChangeAspect="1"/>
          </p:cNvPicPr>
          <p:nvPr/>
        </p:nvPicPr>
        <p:blipFill>
          <a:blip r:embed="rId4"/>
          <a:stretch>
            <a:fillRect/>
          </a:stretch>
        </p:blipFill>
        <p:spPr>
          <a:xfrm rot="1879365">
            <a:off x="4832132" y="1286755"/>
            <a:ext cx="327027" cy="143285"/>
          </a:xfrm>
          <a:prstGeom prst="rect">
            <a:avLst/>
          </a:prstGeom>
        </p:spPr>
      </p:pic>
      <p:pic>
        <p:nvPicPr>
          <p:cNvPr id="16" name="Immagine 15" descr="Immagine che contiene verme, invertebrato&#10;&#10;Descrizione generata automaticamente">
            <a:extLst>
              <a:ext uri="{FF2B5EF4-FFF2-40B4-BE49-F238E27FC236}">
                <a16:creationId xmlns:a16="http://schemas.microsoft.com/office/drawing/2014/main" id="{5752E15B-21F9-4B50-8AFE-5CB92AA3FEA1}"/>
              </a:ext>
            </a:extLst>
          </p:cNvPr>
          <p:cNvPicPr>
            <a:picLocks noChangeAspect="1"/>
          </p:cNvPicPr>
          <p:nvPr/>
        </p:nvPicPr>
        <p:blipFill>
          <a:blip r:embed="rId4"/>
          <a:stretch>
            <a:fillRect/>
          </a:stretch>
        </p:blipFill>
        <p:spPr>
          <a:xfrm rot="19720635" flipH="1">
            <a:off x="4252263" y="1286753"/>
            <a:ext cx="327027" cy="143285"/>
          </a:xfrm>
          <a:prstGeom prst="rect">
            <a:avLst/>
          </a:prstGeom>
        </p:spPr>
      </p:pic>
      <p:sp>
        <p:nvSpPr>
          <p:cNvPr id="7" name="Rettangolo con angoli arrotondati 6">
            <a:extLst>
              <a:ext uri="{FF2B5EF4-FFF2-40B4-BE49-F238E27FC236}">
                <a16:creationId xmlns:a16="http://schemas.microsoft.com/office/drawing/2014/main" id="{3CC90B3A-919E-4CF3-8FA3-BA8D20560381}"/>
              </a:ext>
            </a:extLst>
          </p:cNvPr>
          <p:cNvSpPr/>
          <p:nvPr/>
        </p:nvSpPr>
        <p:spPr>
          <a:xfrm>
            <a:off x="1390810" y="1225908"/>
            <a:ext cx="2743200" cy="476477"/>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171368F5-6EB6-44B3-BA85-0F287B51A95C}"/>
              </a:ext>
            </a:extLst>
          </p:cNvPr>
          <p:cNvSpPr txBox="1"/>
          <p:nvPr/>
        </p:nvSpPr>
        <p:spPr>
          <a:xfrm>
            <a:off x="1121040" y="1238342"/>
            <a:ext cx="3204242"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Feed-forward term that considers the </a:t>
            </a:r>
            <a:r>
              <a:rPr lang="en-US" sz="1200" b="1">
                <a:solidFill>
                  <a:schemeClr val="tx1"/>
                </a:solidFill>
                <a:latin typeface="Roboto" panose="02000000000000000000" pitchFamily="2" charset="0"/>
                <a:ea typeface="Roboto" panose="02000000000000000000" pitchFamily="2" charset="0"/>
              </a:rPr>
              <a:t>intentional velocity </a:t>
            </a:r>
            <a:r>
              <a:rPr lang="en-US" sz="1200">
                <a:solidFill>
                  <a:schemeClr val="tx1"/>
                </a:solidFill>
                <a:latin typeface="Roboto" panose="02000000000000000000" pitchFamily="2" charset="0"/>
                <a:ea typeface="Roboto" panose="02000000000000000000" pitchFamily="2" charset="0"/>
              </a:rPr>
              <a:t>of the user</a:t>
            </a:r>
          </a:p>
        </p:txBody>
      </p:sp>
      <p:sp>
        <p:nvSpPr>
          <p:cNvPr id="8" name="Rettangolo con angoli arrotondati 7">
            <a:extLst>
              <a:ext uri="{FF2B5EF4-FFF2-40B4-BE49-F238E27FC236}">
                <a16:creationId xmlns:a16="http://schemas.microsoft.com/office/drawing/2014/main" id="{91D926FC-BB64-4215-95A2-75DCC8D3E3B1}"/>
              </a:ext>
            </a:extLst>
          </p:cNvPr>
          <p:cNvSpPr/>
          <p:nvPr/>
        </p:nvSpPr>
        <p:spPr>
          <a:xfrm>
            <a:off x="5253385" y="1227185"/>
            <a:ext cx="3012970" cy="4752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sellaDiTesto 17">
            <a:extLst>
              <a:ext uri="{FF2B5EF4-FFF2-40B4-BE49-F238E27FC236}">
                <a16:creationId xmlns:a16="http://schemas.microsoft.com/office/drawing/2014/main" id="{05FE6CA0-6A28-4193-8F81-8DB9094C9225}"/>
              </a:ext>
            </a:extLst>
          </p:cNvPr>
          <p:cNvSpPr txBox="1"/>
          <p:nvPr/>
        </p:nvSpPr>
        <p:spPr>
          <a:xfrm>
            <a:off x="5159946" y="1264825"/>
            <a:ext cx="3199847"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Command given by the </a:t>
            </a:r>
            <a:r>
              <a:rPr lang="en-US" sz="1200" b="1">
                <a:solidFill>
                  <a:schemeClr val="tx1"/>
                </a:solidFill>
                <a:latin typeface="Roboto" panose="02000000000000000000" pitchFamily="2" charset="0"/>
                <a:ea typeface="Roboto" panose="02000000000000000000" pitchFamily="2" charset="0"/>
              </a:rPr>
              <a:t>Artificial Potential Field</a:t>
            </a:r>
          </a:p>
        </p:txBody>
      </p:sp>
      <p:sp>
        <p:nvSpPr>
          <p:cNvPr id="5" name="CasellaDiTesto 4">
            <a:extLst>
              <a:ext uri="{FF2B5EF4-FFF2-40B4-BE49-F238E27FC236}">
                <a16:creationId xmlns:a16="http://schemas.microsoft.com/office/drawing/2014/main" id="{C149C0DF-BABB-4C98-A1D8-2A8E9FDC07E0}"/>
              </a:ext>
            </a:extLst>
          </p:cNvPr>
          <p:cNvSpPr txBox="1"/>
          <p:nvPr/>
        </p:nvSpPr>
        <p:spPr>
          <a:xfrm>
            <a:off x="436403" y="1767888"/>
            <a:ext cx="8312599" cy="646331"/>
          </a:xfrm>
          <a:prstGeom prst="rect">
            <a:avLst/>
          </a:prstGeom>
          <a:noFill/>
        </p:spPr>
        <p:txBody>
          <a:bodyPr wrap="square" rtlCol="0">
            <a:spAutoFit/>
          </a:bodyPr>
          <a:lstStyle/>
          <a:p>
            <a:pPr algn="just"/>
            <a:r>
              <a:rPr lang="en-US" sz="1200">
                <a:solidFill>
                  <a:schemeClr val="bg1"/>
                </a:solidFill>
                <a:latin typeface="Amasis MT Pro Black" panose="02040A04050005020304" pitchFamily="18" charset="0"/>
              </a:rPr>
              <a:t>Artificial Potential Fields </a:t>
            </a:r>
            <a:r>
              <a:rPr lang="en-US" sz="1200">
                <a:solidFill>
                  <a:schemeClr val="tx1"/>
                </a:solidFill>
                <a:latin typeface="Roboto" panose="02000000000000000000" pitchFamily="2" charset="0"/>
                <a:ea typeface="Roboto" panose="02000000000000000000" pitchFamily="2" charset="0"/>
              </a:rPr>
              <a:t>are a method to </a:t>
            </a:r>
            <a:r>
              <a:rPr lang="en-GB" sz="1200" b="0" i="0">
                <a:solidFill>
                  <a:schemeClr val="tx1"/>
                </a:solidFill>
                <a:effectLst/>
                <a:latin typeface="Arial" panose="020B0604020202020204" pitchFamily="34" charset="0"/>
              </a:rPr>
              <a:t>perform reactive navigation in which a </a:t>
            </a:r>
            <a:r>
              <a:rPr lang="en-GB" sz="1200" b="1" i="0">
                <a:solidFill>
                  <a:srgbClr val="5ED2F1"/>
                </a:solidFill>
                <a:effectLst/>
                <a:latin typeface="Arial" panose="020B0604020202020204" pitchFamily="34" charset="0"/>
              </a:rPr>
              <a:t>stimulus response paradigm</a:t>
            </a:r>
            <a:r>
              <a:rPr lang="en-GB" sz="1200" b="1" i="0">
                <a:solidFill>
                  <a:schemeClr val="tx1"/>
                </a:solidFill>
                <a:effectLst/>
                <a:latin typeface="Arial" panose="020B0604020202020204" pitchFamily="34" charset="0"/>
              </a:rPr>
              <a:t> </a:t>
            </a:r>
            <a:r>
              <a:rPr lang="en-GB" sz="1200" b="0" i="0">
                <a:solidFill>
                  <a:schemeClr val="tx1"/>
                </a:solidFill>
                <a:effectLst/>
                <a:latin typeface="Arial" panose="020B0604020202020204" pitchFamily="34" charset="0"/>
              </a:rPr>
              <a:t>is built: </a:t>
            </a:r>
            <a:r>
              <a:rPr lang="en-US" sz="1200">
                <a:solidFill>
                  <a:schemeClr val="tx1"/>
                </a:solidFill>
                <a:latin typeface="Roboto" panose="02000000000000000000" pitchFamily="2" charset="0"/>
                <a:ea typeface="Roboto" panose="02000000000000000000" pitchFamily="2" charset="0"/>
              </a:rPr>
              <a:t> e</a:t>
            </a:r>
            <a:r>
              <a:rPr lang="en-GB" sz="1200" b="0" i="0">
                <a:solidFill>
                  <a:schemeClr val="tx1"/>
                </a:solidFill>
                <a:effectLst/>
                <a:latin typeface="Arial" panose="020B0604020202020204" pitchFamily="34" charset="0"/>
              </a:rPr>
              <a:t>ach user and each wall of the room produce a repulsive potential to move the user away from the obstacles. The repulsive force is given by:</a:t>
            </a:r>
            <a:endParaRPr lang="en-US" sz="1200">
              <a:solidFill>
                <a:schemeClr val="tx1"/>
              </a:solidFill>
              <a:latin typeface="Roboto" panose="02000000000000000000" pitchFamily="2" charset="0"/>
              <a:ea typeface="Roboto" panose="02000000000000000000" pitchFamily="2" charset="0"/>
            </a:endParaRPr>
          </a:p>
        </p:txBody>
      </p:sp>
      <p:sp>
        <p:nvSpPr>
          <p:cNvPr id="10" name="Rectangle: Rounded Corners 9">
            <a:extLst>
              <a:ext uri="{FF2B5EF4-FFF2-40B4-BE49-F238E27FC236}">
                <a16:creationId xmlns:a16="http://schemas.microsoft.com/office/drawing/2014/main" id="{76325127-168E-4A2C-B451-A29166ECFA9D}"/>
              </a:ext>
            </a:extLst>
          </p:cNvPr>
          <p:cNvSpPr/>
          <p:nvPr/>
        </p:nvSpPr>
        <p:spPr>
          <a:xfrm>
            <a:off x="5715000" y="2364723"/>
            <a:ext cx="2968032" cy="2534937"/>
          </a:xfrm>
          <a:prstGeom prst="round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Picture 8" descr="Chart&#10;&#10;Description automatically generated with medium confidence">
            <a:extLst>
              <a:ext uri="{FF2B5EF4-FFF2-40B4-BE49-F238E27FC236}">
                <a16:creationId xmlns:a16="http://schemas.microsoft.com/office/drawing/2014/main" id="{69FEFE61-D3F5-43E5-96B8-6D637F8A4289}"/>
              </a:ext>
            </a:extLst>
          </p:cNvPr>
          <p:cNvPicPr>
            <a:picLocks noChangeAspect="1"/>
          </p:cNvPicPr>
          <p:nvPr/>
        </p:nvPicPr>
        <p:blipFill>
          <a:blip r:embed="rId5"/>
          <a:stretch>
            <a:fillRect/>
          </a:stretch>
        </p:blipFill>
        <p:spPr>
          <a:xfrm>
            <a:off x="5895998" y="2505745"/>
            <a:ext cx="2624828" cy="2233896"/>
          </a:xfrm>
          <a:prstGeom prst="rect">
            <a:avLst/>
          </a:prstGeom>
        </p:spPr>
      </p:pic>
      <mc:AlternateContent xmlns:mc="http://schemas.openxmlformats.org/markup-compatibility/2006">
        <mc:Choice xmlns:a14="http://schemas.microsoft.com/office/drawing/2010/main" Requires="a14">
          <p:sp>
            <p:nvSpPr>
              <p:cNvPr id="25" name="CasellaDiTesto 4">
                <a:extLst>
                  <a:ext uri="{FF2B5EF4-FFF2-40B4-BE49-F238E27FC236}">
                    <a16:creationId xmlns:a16="http://schemas.microsoft.com/office/drawing/2014/main" id="{33293359-4CDB-4505-9B31-E5C7FEA88634}"/>
                  </a:ext>
                </a:extLst>
              </p:cNvPr>
              <p:cNvSpPr txBox="1"/>
              <p:nvPr/>
            </p:nvSpPr>
            <p:spPr>
              <a:xfrm>
                <a:off x="418553" y="2397062"/>
                <a:ext cx="5205007" cy="285860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𝑓</m:t>
                          </m:r>
                        </m:e>
                        <m:sub>
                          <m:r>
                            <a:rPr lang="it-IT" sz="1200" b="0" i="1" smtClean="0">
                              <a:solidFill>
                                <a:schemeClr val="tx1"/>
                              </a:solidFill>
                              <a:latin typeface="Cambria Math" panose="02040503050406030204" pitchFamily="18" charset="0"/>
                            </a:rPr>
                            <m:t>𝑟</m:t>
                          </m:r>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𝑖</m:t>
                          </m:r>
                        </m:sub>
                      </m:sSub>
                      <m:d>
                        <m:dPr>
                          <m:ctrlPr>
                            <a:rPr lang="it-IT" sz="1200" b="0" i="1" smtClean="0">
                              <a:solidFill>
                                <a:schemeClr val="tx1"/>
                              </a:solidFill>
                              <a:latin typeface="Cambria Math" panose="02040503050406030204" pitchFamily="18" charset="0"/>
                            </a:rPr>
                          </m:ctrlPr>
                        </m:dPr>
                        <m:e>
                          <m:r>
                            <a:rPr lang="it-IT" sz="1200" b="0" i="1" smtClean="0">
                              <a:solidFill>
                                <a:schemeClr val="tx1"/>
                              </a:solidFill>
                              <a:latin typeface="Cambria Math" panose="02040503050406030204" pitchFamily="18" charset="0"/>
                            </a:rPr>
                            <m:t>𝑞</m:t>
                          </m:r>
                        </m:e>
                      </m:d>
                      <m:r>
                        <a:rPr lang="it-IT" sz="1200" b="0" i="1" smtClean="0">
                          <a:solidFill>
                            <a:schemeClr val="tx1"/>
                          </a:solidFill>
                          <a:latin typeface="Cambria Math" panose="02040503050406030204" pitchFamily="18" charset="0"/>
                        </a:rPr>
                        <m:t>=−</m:t>
                      </m:r>
                      <m:r>
                        <m:rPr>
                          <m:sty m:val="p"/>
                        </m:rPr>
                        <a:rPr lang="en-US" sz="1200" i="1" smtClean="0">
                          <a:solidFill>
                            <a:schemeClr val="tx1"/>
                          </a:solidFill>
                          <a:latin typeface="Cambria Math" panose="02040503050406030204" pitchFamily="18" charset="0"/>
                          <a:ea typeface="Cambria Math" panose="02040503050406030204" pitchFamily="18" charset="0"/>
                        </a:rPr>
                        <m:t>∇</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𝑈</m:t>
                          </m:r>
                        </m:e>
                        <m:sub>
                          <m:r>
                            <a:rPr lang="it-IT" sz="1200" b="0" i="1" smtClean="0">
                              <a:solidFill>
                                <a:schemeClr val="tx1"/>
                              </a:solidFill>
                              <a:latin typeface="Cambria Math" panose="02040503050406030204" pitchFamily="18" charset="0"/>
                              <a:ea typeface="Cambria Math" panose="02040503050406030204" pitchFamily="18" charset="0"/>
                            </a:rPr>
                            <m:t>𝑟</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r>
                        <a:rPr lang="it-IT" sz="1200" b="0" i="1" smtClean="0">
                          <a:solidFill>
                            <a:schemeClr val="tx1"/>
                          </a:solidFill>
                          <a:latin typeface="Cambria Math" panose="02040503050406030204" pitchFamily="18" charset="0"/>
                          <a:ea typeface="Cambria Math" panose="02040503050406030204" pitchFamily="18" charset="0"/>
                        </a:rPr>
                        <m:t>=</m:t>
                      </m:r>
                      <m:d>
                        <m:dPr>
                          <m:begChr m:val="{"/>
                          <m:endChr m:val=""/>
                          <m:ctrlPr>
                            <a:rPr lang="it-IT" sz="1200" b="0" i="1" smtClean="0">
                              <a:solidFill>
                                <a:schemeClr val="tx1"/>
                              </a:solidFill>
                              <a:latin typeface="Cambria Math" panose="02040503050406030204" pitchFamily="18" charset="0"/>
                              <a:ea typeface="Cambria Math" panose="02040503050406030204" pitchFamily="18" charset="0"/>
                            </a:rPr>
                          </m:ctrlPr>
                        </m:dPr>
                        <m:e>
                          <m:eqArr>
                            <m:eqArrPr>
                              <m:ctrlPr>
                                <a:rPr lang="it-IT" sz="1200" b="0" i="1" smtClean="0">
                                  <a:solidFill>
                                    <a:schemeClr val="tx1"/>
                                  </a:solidFill>
                                  <a:latin typeface="Cambria Math" panose="02040503050406030204" pitchFamily="18" charset="0"/>
                                  <a:ea typeface="Cambria Math" panose="02040503050406030204" pitchFamily="18" charset="0"/>
                                </a:rPr>
                              </m:ctrlPr>
                            </m:eqArrPr>
                            <m:e>
                              <m:f>
                                <m:fPr>
                                  <m:ctrlPr>
                                    <a:rPr lang="it-IT" sz="1200" b="0" i="1" smtClean="0">
                                      <a:solidFill>
                                        <a:schemeClr val="tx1"/>
                                      </a:solidFill>
                                      <a:latin typeface="Cambria Math" panose="02040503050406030204" pitchFamily="18" charset="0"/>
                                      <a:ea typeface="Cambria Math" panose="02040503050406030204" pitchFamily="18" charset="0"/>
                                    </a:rPr>
                                  </m:ctrlPr>
                                </m:fPr>
                                <m:num>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𝐾</m:t>
                                      </m:r>
                                    </m:e>
                                    <m:sub>
                                      <m:r>
                                        <a:rPr lang="it-IT" sz="1200" b="0" i="1" smtClean="0">
                                          <a:solidFill>
                                            <a:schemeClr val="tx1"/>
                                          </a:solidFill>
                                          <a:latin typeface="Cambria Math" panose="02040503050406030204" pitchFamily="18" charset="0"/>
                                          <a:ea typeface="Cambria Math" panose="02040503050406030204" pitchFamily="18" charset="0"/>
                                        </a:rPr>
                                        <m:t>𝑟</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𝑖</m:t>
                                      </m:r>
                                    </m:sub>
                                  </m:sSub>
                                </m:num>
                                <m:den>
                                  <m:sSup>
                                    <m:sSupPr>
                                      <m:ctrlPr>
                                        <a:rPr lang="it-IT" sz="1200" b="0" i="1" smtClean="0">
                                          <a:solidFill>
                                            <a:schemeClr val="tx1"/>
                                          </a:solidFill>
                                          <a:latin typeface="Cambria Math" panose="02040503050406030204" pitchFamily="18" charset="0"/>
                                          <a:ea typeface="Cambria Math" panose="02040503050406030204" pitchFamily="18" charset="0"/>
                                        </a:rPr>
                                      </m:ctrlPr>
                                    </m:sSupPr>
                                    <m:e>
                                      <m:r>
                                        <a:rPr lang="it-IT" sz="1200" b="0" i="1" smtClean="0">
                                          <a:solidFill>
                                            <a:schemeClr val="tx1"/>
                                          </a:solidFill>
                                          <a:latin typeface="Cambria Math" panose="02040503050406030204" pitchFamily="18" charset="0"/>
                                          <a:ea typeface="Cambria Math" panose="02040503050406030204" pitchFamily="18" charset="0"/>
                                        </a:rPr>
                                        <m:t>𝜂</m:t>
                                      </m:r>
                                    </m:e>
                                    <m:sup>
                                      <m:r>
                                        <a:rPr lang="it-IT" sz="1200" b="0" i="1" smtClean="0">
                                          <a:solidFill>
                                            <a:schemeClr val="tx1"/>
                                          </a:solidFill>
                                          <a:latin typeface="Cambria Math" panose="02040503050406030204" pitchFamily="18" charset="0"/>
                                          <a:ea typeface="Cambria Math" panose="02040503050406030204" pitchFamily="18" charset="0"/>
                                        </a:rPr>
                                        <m:t>2</m:t>
                                      </m:r>
                                    </m:sup>
                                  </m:sSup>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den>
                              </m:f>
                              <m:sSup>
                                <m:sSupPr>
                                  <m:ctrlPr>
                                    <a:rPr lang="it-IT" sz="1200" b="0" i="1" smtClean="0">
                                      <a:solidFill>
                                        <a:schemeClr val="tx1"/>
                                      </a:solidFill>
                                      <a:latin typeface="Cambria Math" panose="02040503050406030204" pitchFamily="18" charset="0"/>
                                      <a:ea typeface="Cambria Math" panose="02040503050406030204" pitchFamily="18" charset="0"/>
                                    </a:rPr>
                                  </m:ctrlPr>
                                </m:sSupPr>
                                <m:e>
                                  <m:d>
                                    <m:dPr>
                                      <m:ctrlPr>
                                        <a:rPr lang="it-IT" sz="1200" b="0" i="1" smtClean="0">
                                          <a:solidFill>
                                            <a:schemeClr val="tx1"/>
                                          </a:solidFill>
                                          <a:latin typeface="Cambria Math" panose="02040503050406030204" pitchFamily="18" charset="0"/>
                                          <a:ea typeface="Cambria Math" panose="02040503050406030204" pitchFamily="18" charset="0"/>
                                        </a:rPr>
                                      </m:ctrlPr>
                                    </m:dPr>
                                    <m:e>
                                      <m:f>
                                        <m:fPr>
                                          <m:ctrlPr>
                                            <a:rPr lang="it-IT" sz="1200" b="0" i="1" smtClean="0">
                                              <a:solidFill>
                                                <a:schemeClr val="tx1"/>
                                              </a:solidFill>
                                              <a:latin typeface="Cambria Math" panose="02040503050406030204" pitchFamily="18" charset="0"/>
                                              <a:ea typeface="Cambria Math" panose="02040503050406030204" pitchFamily="18" charset="0"/>
                                            </a:rPr>
                                          </m:ctrlPr>
                                        </m:fPr>
                                        <m:num>
                                          <m:r>
                                            <a:rPr lang="it-IT" sz="1200" b="0" i="1" smtClean="0">
                                              <a:solidFill>
                                                <a:schemeClr val="tx1"/>
                                              </a:solidFill>
                                              <a:latin typeface="Cambria Math" panose="02040503050406030204" pitchFamily="18" charset="0"/>
                                              <a:ea typeface="Cambria Math" panose="02040503050406030204" pitchFamily="18" charset="0"/>
                                            </a:rPr>
                                            <m:t>1</m:t>
                                          </m:r>
                                        </m:num>
                                        <m:den>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den>
                                      </m:f>
                                      <m:r>
                                        <a:rPr lang="it-IT" sz="1200" b="0" i="1" smtClean="0">
                                          <a:solidFill>
                                            <a:schemeClr val="tx1"/>
                                          </a:solidFill>
                                          <a:latin typeface="Cambria Math" panose="02040503050406030204" pitchFamily="18" charset="0"/>
                                          <a:ea typeface="Cambria Math" panose="02040503050406030204" pitchFamily="18" charset="0"/>
                                        </a:rPr>
                                        <m:t>−</m:t>
                                      </m:r>
                                      <m:f>
                                        <m:fPr>
                                          <m:ctrlPr>
                                            <a:rPr lang="it-IT" sz="1200" b="0" i="1" smtClean="0">
                                              <a:solidFill>
                                                <a:schemeClr val="tx1"/>
                                              </a:solidFill>
                                              <a:latin typeface="Cambria Math" panose="02040503050406030204" pitchFamily="18" charset="0"/>
                                              <a:ea typeface="Cambria Math" panose="02040503050406030204" pitchFamily="18" charset="0"/>
                                            </a:rPr>
                                          </m:ctrlPr>
                                        </m:fPr>
                                        <m:num>
                                          <m:r>
                                            <a:rPr lang="it-IT" sz="1200" b="0" i="1" smtClean="0">
                                              <a:solidFill>
                                                <a:schemeClr val="tx1"/>
                                              </a:solidFill>
                                              <a:latin typeface="Cambria Math" panose="02040503050406030204" pitchFamily="18" charset="0"/>
                                              <a:ea typeface="Cambria Math" panose="02040503050406030204" pitchFamily="18" charset="0"/>
                                            </a:rPr>
                                            <m:t>1</m:t>
                                          </m:r>
                                        </m:num>
                                        <m:den>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0,</m:t>
                                              </m:r>
                                              <m:r>
                                                <a:rPr lang="it-IT" sz="1200" b="0" i="1" smtClean="0">
                                                  <a:solidFill>
                                                    <a:schemeClr val="tx1"/>
                                                  </a:solidFill>
                                                  <a:latin typeface="Cambria Math" panose="02040503050406030204" pitchFamily="18" charset="0"/>
                                                  <a:ea typeface="Cambria Math" panose="02040503050406030204" pitchFamily="18" charset="0"/>
                                                </a:rPr>
                                                <m:t>𝑖</m:t>
                                              </m:r>
                                            </m:sub>
                                          </m:sSub>
                                        </m:den>
                                      </m:f>
                                    </m:e>
                                  </m:d>
                                </m:e>
                                <m:sup>
                                  <m:r>
                                    <a:rPr lang="it-IT" sz="1200" b="0" i="1" smtClean="0">
                                      <a:solidFill>
                                        <a:schemeClr val="tx1"/>
                                      </a:solidFill>
                                      <a:latin typeface="Cambria Math" panose="02040503050406030204" pitchFamily="18" charset="0"/>
                                      <a:ea typeface="Cambria Math" panose="02040503050406030204" pitchFamily="18" charset="0"/>
                                    </a:rPr>
                                    <m:t>𝛾</m:t>
                                  </m:r>
                                  <m:r>
                                    <a:rPr lang="it-IT" sz="1200" b="0" i="1" smtClean="0">
                                      <a:solidFill>
                                        <a:schemeClr val="tx1"/>
                                      </a:solidFill>
                                      <a:latin typeface="Cambria Math" panose="02040503050406030204" pitchFamily="18" charset="0"/>
                                      <a:ea typeface="Cambria Math" panose="02040503050406030204" pitchFamily="18" charset="0"/>
                                    </a:rPr>
                                    <m:t>−1</m:t>
                                  </m:r>
                                </m:sup>
                              </m:sSup>
                              <m:r>
                                <m:rPr>
                                  <m:sty m:val="p"/>
                                </m:rPr>
                                <a:rPr lang="it-IT" sz="1200" b="0" i="0" smtClean="0">
                                  <a:solidFill>
                                    <a:schemeClr val="tx1"/>
                                  </a:solidFill>
                                  <a:latin typeface="Cambria Math" panose="02040503050406030204" pitchFamily="18" charset="0"/>
                                  <a:ea typeface="Cambria Math" panose="02040503050406030204" pitchFamily="18" charset="0"/>
                                </a:rPr>
                                <m:t>∇</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𝑖𝑓</m:t>
                              </m:r>
                              <m:r>
                                <a:rPr lang="it-IT" sz="1200" b="0" i="1" smtClean="0">
                                  <a:solidFill>
                                    <a:schemeClr val="tx1"/>
                                  </a:solidFill>
                                  <a:latin typeface="Cambria Math" panose="02040503050406030204" pitchFamily="18" charset="0"/>
                                  <a:ea typeface="Cambria Math" panose="02040503050406030204" pitchFamily="18" charset="0"/>
                                </a:rPr>
                                <m:t> </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r>
                                <a:rPr lang="it-IT" sz="1200" b="0" i="1" smtClean="0">
                                  <a:solidFill>
                                    <a:schemeClr val="tx1"/>
                                  </a:solidFill>
                                  <a:latin typeface="Cambria Math" panose="02040503050406030204" pitchFamily="18" charset="0"/>
                                  <a:ea typeface="Cambria Math" panose="02040503050406030204" pitchFamily="18" charset="0"/>
                                </a:rPr>
                                <m:t>≤</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0,</m:t>
                                  </m:r>
                                  <m:r>
                                    <a:rPr lang="it-IT" sz="1200" b="0" i="1" smtClean="0">
                                      <a:solidFill>
                                        <a:schemeClr val="tx1"/>
                                      </a:solidFill>
                                      <a:latin typeface="Cambria Math" panose="02040503050406030204" pitchFamily="18" charset="0"/>
                                      <a:ea typeface="Cambria Math" panose="02040503050406030204" pitchFamily="18" charset="0"/>
                                    </a:rPr>
                                    <m:t>𝑖</m:t>
                                  </m:r>
                                </m:sub>
                              </m:sSub>
                            </m:e>
                            <m:e>
                              <m:r>
                                <a:rPr lang="it-IT" sz="1200" b="0" i="1" smtClean="0">
                                  <a:solidFill>
                                    <a:schemeClr val="tx1"/>
                                  </a:solidFill>
                                  <a:latin typeface="Cambria Math" panose="02040503050406030204" pitchFamily="18" charset="0"/>
                                  <a:ea typeface="Cambria Math" panose="02040503050406030204" pitchFamily="18" charset="0"/>
                                </a:rPr>
                                <m:t>0                                                             </m:t>
                              </m:r>
                              <m:r>
                                <a:rPr lang="it-IT" sz="1200" b="0" i="1" smtClean="0">
                                  <a:solidFill>
                                    <a:schemeClr val="tx1"/>
                                  </a:solidFill>
                                  <a:latin typeface="Cambria Math" panose="02040503050406030204" pitchFamily="18" charset="0"/>
                                  <a:ea typeface="Cambria Math" panose="02040503050406030204" pitchFamily="18" charset="0"/>
                                </a:rPr>
                                <m:t>𝑖𝑓</m:t>
                              </m:r>
                              <m:r>
                                <a:rPr lang="it-IT" sz="1200" b="0" i="1" smtClean="0">
                                  <a:solidFill>
                                    <a:schemeClr val="tx1"/>
                                  </a:solidFill>
                                  <a:latin typeface="Cambria Math" panose="02040503050406030204" pitchFamily="18" charset="0"/>
                                  <a:ea typeface="Cambria Math" panose="02040503050406030204" pitchFamily="18" charset="0"/>
                                </a:rPr>
                                <m:t> </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r>
                                <a:rPr lang="it-IT" sz="1200" b="0" i="1" smtClean="0">
                                  <a:solidFill>
                                    <a:schemeClr val="tx1"/>
                                  </a:solidFill>
                                  <a:latin typeface="Cambria Math" panose="02040503050406030204" pitchFamily="18" charset="0"/>
                                  <a:ea typeface="Cambria Math" panose="02040503050406030204" pitchFamily="18" charset="0"/>
                                </a:rPr>
                                <m:t>&gt;</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0,</m:t>
                                  </m:r>
                                  <m:r>
                                    <a:rPr lang="it-IT" sz="1200" b="0" i="1" smtClean="0">
                                      <a:solidFill>
                                        <a:schemeClr val="tx1"/>
                                      </a:solidFill>
                                      <a:latin typeface="Cambria Math" panose="02040503050406030204" pitchFamily="18" charset="0"/>
                                      <a:ea typeface="Cambria Math" panose="02040503050406030204" pitchFamily="18" charset="0"/>
                                    </a:rPr>
                                    <m:t>𝑖</m:t>
                                  </m:r>
                                </m:sub>
                              </m:sSub>
                            </m:e>
                          </m:eqArr>
                        </m:e>
                      </m:d>
                    </m:oMath>
                  </m:oMathPara>
                </a14:m>
                <a:endParaRPr lang="it-IT" sz="1200" b="0">
                  <a:solidFill>
                    <a:schemeClr val="tx1"/>
                  </a:solidFill>
                  <a:latin typeface="Amasis MT Pro Black" panose="02040A04050005020304" pitchFamily="18" charset="0"/>
                  <a:ea typeface="Cambria Math" panose="02040503050406030204" pitchFamily="18" charset="0"/>
                </a:endParaRPr>
              </a:p>
              <a:p>
                <a:endParaRPr lang="it-IT" sz="1200" b="0">
                  <a:solidFill>
                    <a:schemeClr val="tx1"/>
                  </a:solidFill>
                  <a:latin typeface="Amasis MT Pro Black" panose="02040A04050005020304" pitchFamily="18" charset="0"/>
                  <a:ea typeface="Cambria Math" panose="02040503050406030204" pitchFamily="18" charset="0"/>
                </a:endParaRPr>
              </a:p>
              <a:p>
                <a:r>
                  <a:rPr lang="en-US" sz="1200">
                    <a:solidFill>
                      <a:schemeClr val="tx1"/>
                    </a:solidFill>
                    <a:latin typeface="Roboto" panose="02000000000000000000" pitchFamily="2" charset="0"/>
                    <a:ea typeface="Roboto" panose="02000000000000000000" pitchFamily="2" charset="0"/>
                  </a:rPr>
                  <a:t>Then, the total force </a:t>
                </a:r>
                <a14:m>
                  <m:oMath xmlns:m="http://schemas.openxmlformats.org/officeDocument/2006/math">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𝑡</m:t>
                        </m:r>
                      </m:sub>
                    </m:sSub>
                  </m:oMath>
                </a14:m>
                <a:r>
                  <a:rPr lang="en-US" sz="1200">
                    <a:solidFill>
                      <a:schemeClr val="tx1"/>
                    </a:solidFill>
                    <a:latin typeface="Roboto" panose="02000000000000000000" pitchFamily="2" charset="0"/>
                    <a:ea typeface="Roboto" panose="02000000000000000000" pitchFamily="2" charset="0"/>
                  </a:rPr>
                  <a:t> is given by the sum of all </a:t>
                </a:r>
                <a14:m>
                  <m:oMath xmlns:m="http://schemas.openxmlformats.org/officeDocument/2006/math">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𝑟</m:t>
                        </m:r>
                        <m:r>
                          <a:rPr lang="it-IT" sz="1200" b="0" i="1" smtClean="0">
                            <a:solidFill>
                              <a:schemeClr val="tx1"/>
                            </a:solidFill>
                            <a:latin typeface="Cambria Math" panose="02040503050406030204" pitchFamily="18" charset="0"/>
                            <a:ea typeface="Roboto" panose="02000000000000000000" pitchFamily="2" charset="0"/>
                          </a:rPr>
                          <m:t>,</m:t>
                        </m:r>
                        <m:r>
                          <a:rPr lang="it-IT" sz="1200" b="0" i="1" smtClean="0">
                            <a:solidFill>
                              <a:schemeClr val="tx1"/>
                            </a:solidFill>
                            <a:latin typeface="Cambria Math" panose="02040503050406030204" pitchFamily="18" charset="0"/>
                            <a:ea typeface="Roboto" panose="02000000000000000000" pitchFamily="2" charset="0"/>
                          </a:rPr>
                          <m:t>𝑖</m:t>
                        </m:r>
                      </m:sub>
                    </m:sSub>
                  </m:oMath>
                </a14:m>
                <a:r>
                  <a:rPr lang="en-US" sz="1200">
                    <a:solidFill>
                      <a:schemeClr val="tx1"/>
                    </a:solidFill>
                    <a:latin typeface="Roboto" panose="02000000000000000000" pitchFamily="2" charset="0"/>
                    <a:ea typeface="Roboto" panose="02000000000000000000" pitchFamily="2" charset="0"/>
                  </a:rPr>
                  <a:t>.</a:t>
                </a:r>
              </a:p>
              <a:p>
                <a:endParaRPr lang="en-US" sz="1200">
                  <a:solidFill>
                    <a:schemeClr val="tx1"/>
                  </a:solidFill>
                  <a:latin typeface="Roboto" panose="02000000000000000000" pitchFamily="2" charset="0"/>
                  <a:ea typeface="Roboto" panose="02000000000000000000" pitchFamily="2" charset="0"/>
                </a:endParaRPr>
              </a:p>
              <a:p>
                <a:r>
                  <a:rPr lang="en-US" sz="1200">
                    <a:solidFill>
                      <a:schemeClr val="tx1"/>
                    </a:solidFill>
                    <a:latin typeface="Roboto" panose="02000000000000000000" pitchFamily="2" charset="0"/>
                    <a:ea typeface="Roboto" panose="02000000000000000000" pitchFamily="2" charset="0"/>
                  </a:rPr>
                  <a:t>This force will be mapped into </a:t>
                </a:r>
                <a:r>
                  <a:rPr lang="en-US" sz="1200">
                    <a:solidFill>
                      <a:srgbClr val="5ED2F1"/>
                    </a:solidFill>
                    <a:latin typeface="Roboto" panose="02000000000000000000" pitchFamily="2" charset="0"/>
                    <a:ea typeface="Roboto" panose="02000000000000000000" pitchFamily="2" charset="0"/>
                  </a:rPr>
                  <a:t>generalized velocity</a:t>
                </a:r>
                <a:r>
                  <a:rPr lang="en-US" sz="1200">
                    <a:solidFill>
                      <a:schemeClr val="tx1"/>
                    </a:solidFill>
                    <a:latin typeface="Roboto" panose="02000000000000000000" pitchFamily="2" charset="0"/>
                    <a:ea typeface="Roboto" panose="02000000000000000000" pitchFamily="2" charset="0"/>
                  </a:rPr>
                  <a:t> using the pseudo-inverse of the robot constraint matrix:</a:t>
                </a:r>
              </a:p>
              <a:p>
                <a:pPr/>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ea typeface="Roboto" panose="02000000000000000000" pitchFamily="2" charset="0"/>
                        </a:rPr>
                        <m:t>𝑢</m:t>
                      </m:r>
                      <m:r>
                        <a:rPr lang="it-IT" sz="1200" b="0" i="1" smtClean="0">
                          <a:solidFill>
                            <a:schemeClr val="tx1"/>
                          </a:solidFill>
                          <a:latin typeface="Cambria Math" panose="02040503050406030204" pitchFamily="18" charset="0"/>
                          <a:ea typeface="Roboto" panose="02000000000000000000" pitchFamily="2" charset="0"/>
                        </a:rPr>
                        <m:t>=</m:t>
                      </m:r>
                      <m:sSup>
                        <m:sSupPr>
                          <m:ctrlPr>
                            <a:rPr lang="it-IT" sz="1200" b="0" i="1" smtClean="0">
                              <a:solidFill>
                                <a:schemeClr val="tx1"/>
                              </a:solidFill>
                              <a:latin typeface="Cambria Math" panose="02040503050406030204" pitchFamily="18" charset="0"/>
                              <a:ea typeface="Roboto" panose="02000000000000000000" pitchFamily="2" charset="0"/>
                            </a:rPr>
                          </m:ctrlPr>
                        </m:sSupPr>
                        <m:e>
                          <m:r>
                            <a:rPr lang="it-IT" sz="1200" b="0" i="1" smtClean="0">
                              <a:solidFill>
                                <a:schemeClr val="tx1"/>
                              </a:solidFill>
                              <a:latin typeface="Cambria Math" panose="02040503050406030204" pitchFamily="18" charset="0"/>
                              <a:ea typeface="Roboto" panose="02000000000000000000" pitchFamily="2" charset="0"/>
                            </a:rPr>
                            <m:t>𝐺</m:t>
                          </m:r>
                        </m:e>
                        <m:sup>
                          <m:r>
                            <a:rPr lang="it-IT" sz="1200" b="0" i="1" smtClean="0">
                              <a:solidFill>
                                <a:schemeClr val="tx1"/>
                              </a:solidFill>
                              <a:latin typeface="Cambria Math" panose="02040503050406030204" pitchFamily="18" charset="0"/>
                              <a:ea typeface="Roboto" panose="02000000000000000000" pitchFamily="2" charset="0"/>
                            </a:rPr>
                            <m:t>+</m:t>
                          </m:r>
                        </m:sup>
                      </m:sSup>
                      <m:d>
                        <m:dPr>
                          <m:ctrlPr>
                            <a:rPr lang="it-IT" sz="1200" b="0" i="1" smtClean="0">
                              <a:solidFill>
                                <a:schemeClr val="tx1"/>
                              </a:solidFill>
                              <a:latin typeface="Cambria Math" panose="02040503050406030204" pitchFamily="18" charset="0"/>
                              <a:ea typeface="Roboto" panose="02000000000000000000" pitchFamily="2" charset="0"/>
                            </a:rPr>
                          </m:ctrlPr>
                        </m:dPr>
                        <m:e>
                          <m:r>
                            <a:rPr lang="it-IT" sz="1200" b="0" i="1" smtClean="0">
                              <a:solidFill>
                                <a:schemeClr val="tx1"/>
                              </a:solidFill>
                              <a:latin typeface="Cambria Math" panose="02040503050406030204" pitchFamily="18" charset="0"/>
                              <a:ea typeface="Roboto" panose="02000000000000000000" pitchFamily="2" charset="0"/>
                            </a:rPr>
                            <m:t>𝑞</m:t>
                          </m:r>
                        </m:e>
                      </m:d>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𝑡</m:t>
                          </m:r>
                        </m:sub>
                      </m:sSub>
                    </m:oMath>
                  </m:oMathPara>
                </a14:m>
                <a:endParaRPr lang="it-IT" sz="1200" b="0">
                  <a:solidFill>
                    <a:schemeClr val="tx1"/>
                  </a:solidFill>
                  <a:latin typeface="Roboto" panose="02000000000000000000" pitchFamily="2" charset="0"/>
                  <a:ea typeface="Roboto" panose="02000000000000000000" pitchFamily="2" charset="0"/>
                </a:endParaRPr>
              </a:p>
              <a:p>
                <a:endParaRPr lang="it-IT" sz="1200">
                  <a:solidFill>
                    <a:schemeClr val="tx1"/>
                  </a:solidFill>
                  <a:latin typeface="Roboto" panose="02000000000000000000" pitchFamily="2" charset="0"/>
                  <a:ea typeface="Roboto" panose="02000000000000000000" pitchFamily="2" charset="0"/>
                </a:endParaRPr>
              </a:p>
              <a:p>
                <a:pPr/>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ea typeface="Roboto" panose="02000000000000000000" pitchFamily="2" charset="0"/>
                        </a:rPr>
                        <m:t>𝑢</m:t>
                      </m:r>
                      <m:r>
                        <a:rPr lang="it-IT" sz="1200" b="0" i="1" smtClean="0">
                          <a:solidFill>
                            <a:schemeClr val="tx1"/>
                          </a:solidFill>
                          <a:latin typeface="Cambria Math" panose="02040503050406030204" pitchFamily="18" charset="0"/>
                          <a:ea typeface="Roboto" panose="02000000000000000000" pitchFamily="2" charset="0"/>
                        </a:rPr>
                        <m:t>=</m:t>
                      </m:r>
                      <m:d>
                        <m:dPr>
                          <m:begChr m:val="["/>
                          <m:endChr m:val="]"/>
                          <m:ctrlPr>
                            <a:rPr lang="it-IT" sz="1200" b="0" i="1" smtClean="0">
                              <a:solidFill>
                                <a:schemeClr val="tx1"/>
                              </a:solidFill>
                              <a:latin typeface="Cambria Math" panose="02040503050406030204" pitchFamily="18" charset="0"/>
                              <a:ea typeface="Roboto" panose="02000000000000000000" pitchFamily="2" charset="0"/>
                            </a:rPr>
                          </m:ctrlPr>
                        </m:dPr>
                        <m:e>
                          <m:m>
                            <m:mPr>
                              <m:mcs>
                                <m:mc>
                                  <m:mcPr>
                                    <m:count m:val="3"/>
                                    <m:mcJc m:val="center"/>
                                  </m:mcPr>
                                </m:mc>
                              </m:mcs>
                              <m:ctrlPr>
                                <a:rPr lang="it-IT" sz="1200" b="0" i="1" smtClean="0">
                                  <a:solidFill>
                                    <a:schemeClr val="tx1"/>
                                  </a:solidFill>
                                  <a:latin typeface="Cambria Math" panose="02040503050406030204" pitchFamily="18" charset="0"/>
                                  <a:ea typeface="Roboto" panose="02000000000000000000" pitchFamily="2" charset="0"/>
                                </a:rPr>
                              </m:ctrlPr>
                            </m:mPr>
                            <m:mr>
                              <m:e>
                                <m:r>
                                  <m:rPr>
                                    <m:brk m:alnAt="7"/>
                                  </m:rPr>
                                  <a:rPr lang="it-IT" sz="1200" b="0" i="1" smtClean="0">
                                    <a:solidFill>
                                      <a:schemeClr val="tx1"/>
                                    </a:solidFill>
                                    <a:latin typeface="Cambria Math" panose="02040503050406030204" pitchFamily="18" charset="0"/>
                                    <a:ea typeface="Roboto" panose="02000000000000000000" pitchFamily="2" charset="0"/>
                                  </a:rPr>
                                  <m:t>−</m:t>
                                </m:r>
                                <m:func>
                                  <m:funcPr>
                                    <m:ctrlPr>
                                      <a:rPr lang="it-IT" sz="1200" b="0" i="1" smtClean="0">
                                        <a:solidFill>
                                          <a:schemeClr val="tx1"/>
                                        </a:solidFill>
                                        <a:latin typeface="Cambria Math" panose="02040503050406030204" pitchFamily="18" charset="0"/>
                                        <a:ea typeface="Roboto" panose="02000000000000000000" pitchFamily="2" charset="0"/>
                                      </a:rPr>
                                    </m:ctrlPr>
                                  </m:funcPr>
                                  <m:fName>
                                    <m:r>
                                      <m:rPr>
                                        <m:sty m:val="p"/>
                                        <m:brk m:alnAt="7"/>
                                      </m:rPr>
                                      <a:rPr lang="it-IT" sz="1200" b="0" i="0" smtClean="0">
                                        <a:solidFill>
                                          <a:schemeClr val="tx1"/>
                                        </a:solidFill>
                                        <a:latin typeface="Cambria Math" panose="02040503050406030204" pitchFamily="18" charset="0"/>
                                        <a:ea typeface="Roboto" panose="02000000000000000000" pitchFamily="2" charset="0"/>
                                      </a:rPr>
                                      <m:t>c</m:t>
                                    </m:r>
                                    <m:r>
                                      <m:rPr>
                                        <m:sty m:val="p"/>
                                      </m:rPr>
                                      <a:rPr lang="it-IT" sz="1200" b="0" i="0" smtClean="0">
                                        <a:solidFill>
                                          <a:schemeClr val="tx1"/>
                                        </a:solidFill>
                                        <a:latin typeface="Cambria Math" panose="02040503050406030204" pitchFamily="18" charset="0"/>
                                        <a:ea typeface="Roboto" panose="02000000000000000000" pitchFamily="2" charset="0"/>
                                      </a:rPr>
                                      <m:t>os</m:t>
                                    </m:r>
                                  </m:fName>
                                  <m:e>
                                    <m:r>
                                      <m:rPr>
                                        <m:brk m:alnAt="7"/>
                                      </m:rPr>
                                      <a:rPr lang="it-IT" sz="1200" b="0" i="1" smtClean="0">
                                        <a:solidFill>
                                          <a:schemeClr val="tx1"/>
                                        </a:solidFill>
                                        <a:latin typeface="Cambria Math" panose="02040503050406030204" pitchFamily="18" charset="0"/>
                                        <a:ea typeface="Roboto" panose="02000000000000000000" pitchFamily="2" charset="0"/>
                                      </a:rPr>
                                      <m:t>𝜃</m:t>
                                    </m:r>
                                  </m:e>
                                </m:func>
                              </m:e>
                              <m:e>
                                <m:r>
                                  <a:rPr lang="it-IT" sz="1200" b="0" i="1" smtClean="0">
                                    <a:solidFill>
                                      <a:schemeClr val="tx1"/>
                                    </a:solidFill>
                                    <a:latin typeface="Cambria Math" panose="02040503050406030204" pitchFamily="18" charset="0"/>
                                    <a:ea typeface="Roboto" panose="02000000000000000000" pitchFamily="2" charset="0"/>
                                  </a:rPr>
                                  <m:t>−</m:t>
                                </m:r>
                                <m:func>
                                  <m:funcPr>
                                    <m:ctrlPr>
                                      <a:rPr lang="it-IT" sz="1200" b="0" i="1" smtClean="0">
                                        <a:solidFill>
                                          <a:schemeClr val="tx1"/>
                                        </a:solidFill>
                                        <a:latin typeface="Cambria Math" panose="02040503050406030204" pitchFamily="18" charset="0"/>
                                        <a:ea typeface="Roboto" panose="02000000000000000000" pitchFamily="2" charset="0"/>
                                      </a:rPr>
                                    </m:ctrlPr>
                                  </m:funcPr>
                                  <m:fName>
                                    <m:r>
                                      <m:rPr>
                                        <m:sty m:val="p"/>
                                      </m:rPr>
                                      <a:rPr lang="it-IT" sz="1200" b="0" i="0" smtClean="0">
                                        <a:solidFill>
                                          <a:schemeClr val="tx1"/>
                                        </a:solidFill>
                                        <a:latin typeface="Cambria Math" panose="02040503050406030204" pitchFamily="18" charset="0"/>
                                        <a:ea typeface="Roboto" panose="02000000000000000000" pitchFamily="2" charset="0"/>
                                      </a:rPr>
                                      <m:t>sin</m:t>
                                    </m:r>
                                  </m:fName>
                                  <m:e>
                                    <m:r>
                                      <a:rPr lang="it-IT" sz="1200" b="0" i="1" smtClean="0">
                                        <a:solidFill>
                                          <a:schemeClr val="tx1"/>
                                        </a:solidFill>
                                        <a:latin typeface="Cambria Math" panose="02040503050406030204" pitchFamily="18" charset="0"/>
                                        <a:ea typeface="Roboto" panose="02000000000000000000" pitchFamily="2" charset="0"/>
                                      </a:rPr>
                                      <m:t>𝜃</m:t>
                                    </m:r>
                                  </m:e>
                                </m:func>
                              </m:e>
                              <m:e>
                                <m:r>
                                  <a:rPr lang="it-IT" sz="1200" b="0" i="1" smtClean="0">
                                    <a:solidFill>
                                      <a:schemeClr val="tx1"/>
                                    </a:solidFill>
                                    <a:latin typeface="Cambria Math" panose="02040503050406030204" pitchFamily="18" charset="0"/>
                                    <a:ea typeface="Roboto" panose="02000000000000000000" pitchFamily="2" charset="0"/>
                                  </a:rPr>
                                  <m:t>0</m:t>
                                </m:r>
                              </m:e>
                            </m:mr>
                          </m:m>
                        </m:e>
                      </m:d>
                      <m:d>
                        <m:dPr>
                          <m:begChr m:val="["/>
                          <m:endChr m:val="]"/>
                          <m:ctrlPr>
                            <a:rPr lang="it-IT" sz="1200" b="0" i="1" smtClean="0">
                              <a:solidFill>
                                <a:schemeClr val="tx1"/>
                              </a:solidFill>
                              <a:latin typeface="Cambria Math" panose="02040503050406030204" pitchFamily="18" charset="0"/>
                              <a:ea typeface="Roboto" panose="02000000000000000000" pitchFamily="2" charset="0"/>
                            </a:rPr>
                          </m:ctrlPr>
                        </m:dPr>
                        <m:e>
                          <m:m>
                            <m:mPr>
                              <m:mcs>
                                <m:mc>
                                  <m:mcPr>
                                    <m:count m:val="1"/>
                                    <m:mcJc m:val="center"/>
                                  </m:mcPr>
                                </m:mc>
                              </m:mcs>
                              <m:ctrlPr>
                                <a:rPr lang="it-IT" sz="1200" b="0" i="1" smtClean="0">
                                  <a:solidFill>
                                    <a:schemeClr val="tx1"/>
                                  </a:solidFill>
                                  <a:latin typeface="Cambria Math" panose="02040503050406030204" pitchFamily="18" charset="0"/>
                                  <a:ea typeface="Roboto" panose="02000000000000000000" pitchFamily="2" charset="0"/>
                                </a:rPr>
                              </m:ctrlPr>
                            </m:mPr>
                            <m:mr>
                              <m:e>
                                <m:sSub>
                                  <m:sSubPr>
                                    <m:ctrlPr>
                                      <a:rPr lang="it-IT" sz="1200" b="0" i="1" smtClean="0">
                                        <a:solidFill>
                                          <a:schemeClr val="tx1"/>
                                        </a:solidFill>
                                        <a:latin typeface="Cambria Math" panose="02040503050406030204" pitchFamily="18" charset="0"/>
                                        <a:ea typeface="Roboto" panose="02000000000000000000" pitchFamily="2" charset="0"/>
                                      </a:rPr>
                                    </m:ctrlPr>
                                  </m:sSubPr>
                                  <m:e>
                                    <m:r>
                                      <m:rPr>
                                        <m:brk m:alnAt="7"/>
                                      </m:rPr>
                                      <a:rPr lang="it-IT" sz="1200" b="0" i="1" smtClean="0">
                                        <a:solidFill>
                                          <a:schemeClr val="tx1"/>
                                        </a:solidFill>
                                        <a:latin typeface="Cambria Math" panose="02040503050406030204" pitchFamily="18" charset="0"/>
                                        <a:ea typeface="Roboto" panose="02000000000000000000" pitchFamily="2" charset="0"/>
                                      </a:rPr>
                                      <m:t>𝑓</m:t>
                                    </m:r>
                                  </m:e>
                                  <m:sub>
                                    <m:r>
                                      <m:rPr>
                                        <m:brk m:alnAt="7"/>
                                      </m:rPr>
                                      <a:rPr lang="it-IT" sz="1200" b="0" i="1" smtClean="0">
                                        <a:solidFill>
                                          <a:schemeClr val="tx1"/>
                                        </a:solidFill>
                                        <a:latin typeface="Cambria Math" panose="02040503050406030204" pitchFamily="18" charset="0"/>
                                        <a:ea typeface="Roboto" panose="02000000000000000000" pitchFamily="2" charset="0"/>
                                      </a:rPr>
                                      <m:t>𝑥</m:t>
                                    </m:r>
                                  </m:sub>
                                </m:sSub>
                              </m:e>
                            </m:mr>
                            <m:mr>
                              <m:e>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𝑦</m:t>
                                    </m:r>
                                  </m:sub>
                                </m:sSub>
                              </m:e>
                            </m:mr>
                            <m:mr>
                              <m:e>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𝜃</m:t>
                                    </m:r>
                                  </m:sub>
                                </m:sSub>
                              </m:e>
                            </m:mr>
                          </m:m>
                        </m:e>
                      </m:d>
                      <m:r>
                        <a:rPr lang="it-IT" sz="1200" b="0" i="1" smtClean="0">
                          <a:solidFill>
                            <a:schemeClr val="tx1"/>
                          </a:solidFill>
                          <a:latin typeface="Cambria Math" panose="02040503050406030204" pitchFamily="18" charset="0"/>
                          <a:ea typeface="Roboto" panose="02000000000000000000" pitchFamily="2" charset="0"/>
                        </a:rPr>
                        <m:t>=−</m:t>
                      </m:r>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𝑥</m:t>
                          </m:r>
                        </m:sub>
                      </m:sSub>
                      <m:func>
                        <m:funcPr>
                          <m:ctrlPr>
                            <a:rPr lang="it-IT" sz="1200" b="0" i="1" smtClean="0">
                              <a:solidFill>
                                <a:schemeClr val="tx1"/>
                              </a:solidFill>
                              <a:latin typeface="Cambria Math" panose="02040503050406030204" pitchFamily="18" charset="0"/>
                              <a:ea typeface="Roboto" panose="02000000000000000000" pitchFamily="2" charset="0"/>
                            </a:rPr>
                          </m:ctrlPr>
                        </m:funcPr>
                        <m:fName>
                          <m:r>
                            <m:rPr>
                              <m:sty m:val="p"/>
                            </m:rPr>
                            <a:rPr lang="it-IT" sz="1200" b="0" i="0" smtClean="0">
                              <a:solidFill>
                                <a:schemeClr val="tx1"/>
                              </a:solidFill>
                              <a:latin typeface="Cambria Math" panose="02040503050406030204" pitchFamily="18" charset="0"/>
                              <a:ea typeface="Roboto" panose="02000000000000000000" pitchFamily="2" charset="0"/>
                            </a:rPr>
                            <m:t>cos</m:t>
                          </m:r>
                        </m:fName>
                        <m:e>
                          <m:r>
                            <a:rPr lang="it-IT" sz="1200" b="0" i="1" smtClean="0">
                              <a:solidFill>
                                <a:schemeClr val="tx1"/>
                              </a:solidFill>
                              <a:latin typeface="Cambria Math" panose="02040503050406030204" pitchFamily="18" charset="0"/>
                              <a:ea typeface="Roboto" panose="02000000000000000000" pitchFamily="2" charset="0"/>
                            </a:rPr>
                            <m:t>𝜃</m:t>
                          </m:r>
                        </m:e>
                      </m:func>
                      <m:r>
                        <a:rPr lang="it-IT" sz="1200" b="0" i="1" smtClean="0">
                          <a:solidFill>
                            <a:schemeClr val="tx1"/>
                          </a:solidFill>
                          <a:latin typeface="Cambria Math" panose="02040503050406030204" pitchFamily="18" charset="0"/>
                          <a:ea typeface="Roboto" panose="02000000000000000000" pitchFamily="2" charset="0"/>
                        </a:rPr>
                        <m:t>−</m:t>
                      </m:r>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𝑦</m:t>
                          </m:r>
                        </m:sub>
                      </m:sSub>
                      <m:func>
                        <m:funcPr>
                          <m:ctrlPr>
                            <a:rPr lang="it-IT" sz="1200" b="0" i="1" smtClean="0">
                              <a:solidFill>
                                <a:schemeClr val="tx1"/>
                              </a:solidFill>
                              <a:latin typeface="Cambria Math" panose="02040503050406030204" pitchFamily="18" charset="0"/>
                              <a:ea typeface="Roboto" panose="02000000000000000000" pitchFamily="2" charset="0"/>
                            </a:rPr>
                          </m:ctrlPr>
                        </m:funcPr>
                        <m:fName>
                          <m:r>
                            <m:rPr>
                              <m:sty m:val="p"/>
                            </m:rPr>
                            <a:rPr lang="it-IT" sz="1200" b="0" i="0" smtClean="0">
                              <a:solidFill>
                                <a:schemeClr val="tx1"/>
                              </a:solidFill>
                              <a:latin typeface="Cambria Math" panose="02040503050406030204" pitchFamily="18" charset="0"/>
                              <a:ea typeface="Roboto" panose="02000000000000000000" pitchFamily="2" charset="0"/>
                            </a:rPr>
                            <m:t>sin</m:t>
                          </m:r>
                        </m:fName>
                        <m:e>
                          <m:r>
                            <a:rPr lang="it-IT" sz="1200" b="0" i="1" smtClean="0">
                              <a:solidFill>
                                <a:schemeClr val="tx1"/>
                              </a:solidFill>
                              <a:latin typeface="Cambria Math" panose="02040503050406030204" pitchFamily="18" charset="0"/>
                              <a:ea typeface="Roboto" panose="02000000000000000000" pitchFamily="2" charset="0"/>
                            </a:rPr>
                            <m:t>𝜃</m:t>
                          </m:r>
                        </m:e>
                      </m:func>
                    </m:oMath>
                  </m:oMathPara>
                </a14:m>
                <a:endParaRPr lang="it-IT" sz="1200" b="0">
                  <a:solidFill>
                    <a:schemeClr val="tx1"/>
                  </a:solidFill>
                  <a:latin typeface="Roboto" panose="02000000000000000000" pitchFamily="2" charset="0"/>
                  <a:ea typeface="Roboto" panose="02000000000000000000" pitchFamily="2" charset="0"/>
                </a:endParaRPr>
              </a:p>
              <a:p>
                <a:endParaRPr lang="en-US" sz="1200">
                  <a:solidFill>
                    <a:schemeClr val="tx1"/>
                  </a:solidFill>
                  <a:latin typeface="Roboto" panose="02000000000000000000" pitchFamily="2" charset="0"/>
                  <a:ea typeface="Roboto" panose="02000000000000000000" pitchFamily="2" charset="0"/>
                </a:endParaRPr>
              </a:p>
            </p:txBody>
          </p:sp>
        </mc:Choice>
        <mc:Fallback>
          <p:sp>
            <p:nvSpPr>
              <p:cNvPr id="25" name="CasellaDiTesto 4">
                <a:extLst>
                  <a:ext uri="{FF2B5EF4-FFF2-40B4-BE49-F238E27FC236}">
                    <a16:creationId xmlns:a16="http://schemas.microsoft.com/office/drawing/2014/main" id="{33293359-4CDB-4505-9B31-E5C7FEA88634}"/>
                  </a:ext>
                </a:extLst>
              </p:cNvPr>
              <p:cNvSpPr txBox="1">
                <a:spLocks noRot="1" noChangeAspect="1" noMove="1" noResize="1" noEditPoints="1" noAdjustHandles="1" noChangeArrowheads="1" noChangeShapeType="1" noTextEdit="1"/>
              </p:cNvSpPr>
              <p:nvPr/>
            </p:nvSpPr>
            <p:spPr>
              <a:xfrm>
                <a:off x="418553" y="2397062"/>
                <a:ext cx="5205007" cy="2858603"/>
              </a:xfrm>
              <a:prstGeom prst="rect">
                <a:avLst/>
              </a:prstGeom>
              <a:blipFill>
                <a:blip r:embed="rId6"/>
                <a:stretch>
                  <a:fillRect/>
                </a:stretch>
              </a:blipFill>
            </p:spPr>
            <p:txBody>
              <a:bodyPr/>
              <a:lstStyle/>
              <a:p>
                <a:r>
                  <a:rPr lang="it-IT">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3"/>
          <p:cNvSpPr txBox="1">
            <a:spLocks noGrp="1"/>
          </p:cNvSpPr>
          <p:nvPr>
            <p:ph type="title"/>
          </p:nvPr>
        </p:nvSpPr>
        <p:spPr>
          <a:xfrm>
            <a:off x="2465400" y="111830"/>
            <a:ext cx="42132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Controller cont.</a:t>
            </a:r>
            <a:endParaRPr/>
          </a:p>
        </p:txBody>
      </p:sp>
      <p:grpSp>
        <p:nvGrpSpPr>
          <p:cNvPr id="535" name="Google Shape;535;p43"/>
          <p:cNvGrpSpPr/>
          <p:nvPr/>
        </p:nvGrpSpPr>
        <p:grpSpPr>
          <a:xfrm>
            <a:off x="6598119" y="336335"/>
            <a:ext cx="794512" cy="280573"/>
            <a:chOff x="4856845" y="3700725"/>
            <a:chExt cx="326275" cy="115225"/>
          </a:xfrm>
        </p:grpSpPr>
        <p:sp>
          <p:nvSpPr>
            <p:cNvPr id="536" name="Google Shape;536;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7" name="Google Shape;537;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8" name="Google Shape;538;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9" name="Google Shape;539;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540" name="Google Shape;540;p43"/>
          <p:cNvGrpSpPr/>
          <p:nvPr/>
        </p:nvGrpSpPr>
        <p:grpSpPr>
          <a:xfrm flipH="1">
            <a:off x="1748819" y="336335"/>
            <a:ext cx="794512" cy="280573"/>
            <a:chOff x="4856845" y="3700725"/>
            <a:chExt cx="326275" cy="115225"/>
          </a:xfrm>
        </p:grpSpPr>
        <p:sp>
          <p:nvSpPr>
            <p:cNvPr id="541" name="Google Shape;541;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2" name="Google Shape;542;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3" name="Google Shape;543;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4" name="Google Shape;544;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C4941D56-B75F-49F1-A825-DABAB87B723E}"/>
                  </a:ext>
                </a:extLst>
              </p:cNvPr>
              <p:cNvSpPr txBox="1"/>
              <p:nvPr/>
            </p:nvSpPr>
            <p:spPr>
              <a:xfrm>
                <a:off x="414938" y="938061"/>
                <a:ext cx="8314124" cy="3539815"/>
              </a:xfrm>
              <a:prstGeom prst="rect">
                <a:avLst/>
              </a:prstGeom>
              <a:noFill/>
            </p:spPr>
            <p:txBody>
              <a:bodyPr wrap="square" rtlCol="0">
                <a:spAutoFit/>
              </a:bodyPr>
              <a:lstStyle/>
              <a:p>
                <a:pPr algn="just"/>
                <a:r>
                  <a:rPr lang="en-US" sz="1300">
                    <a:solidFill>
                      <a:schemeClr val="tx1"/>
                    </a:solidFill>
                    <a:latin typeface="Roboto" panose="02000000000000000000" pitchFamily="2" charset="0"/>
                    <a:ea typeface="Roboto" panose="02000000000000000000" pitchFamily="2" charset="0"/>
                  </a:rPr>
                  <a:t>The </a:t>
                </a:r>
                <a:r>
                  <a:rPr lang="en-US" sz="1300">
                    <a:solidFill>
                      <a:schemeClr val="bg1"/>
                    </a:solidFill>
                    <a:latin typeface="Amasis MT Pro Black" panose="02040A04050005020304" pitchFamily="18" charset="0"/>
                    <a:ea typeface="Roboto" panose="02000000000000000000" pitchFamily="2" charset="0"/>
                  </a:rPr>
                  <a:t>f</a:t>
                </a:r>
                <a:r>
                  <a:rPr lang="en-US" sz="1300">
                    <a:solidFill>
                      <a:schemeClr val="bg1"/>
                    </a:solidFill>
                    <a:latin typeface="Amasis MT Pro Black" panose="02040A04050005020304" pitchFamily="18" charset="0"/>
                  </a:rPr>
                  <a:t>eed-forward term </a:t>
                </a:r>
                <a:r>
                  <a:rPr lang="en-US" sz="1300">
                    <a:solidFill>
                      <a:schemeClr val="tx1"/>
                    </a:solidFill>
                    <a:latin typeface="Roboto" panose="02000000000000000000" pitchFamily="2" charset="0"/>
                    <a:ea typeface="Roboto" panose="02000000000000000000" pitchFamily="2" charset="0"/>
                  </a:rPr>
                  <a:t>accounts for the intentional velocity of the user that will be estimated through an observer. </a:t>
                </a:r>
              </a:p>
              <a:p>
                <a:pPr algn="just"/>
                <a:endParaRPr lang="en-US" sz="1300">
                  <a:solidFill>
                    <a:schemeClr val="tx1"/>
                  </a:solidFill>
                  <a:latin typeface="Roboto" panose="02000000000000000000" pitchFamily="2" charset="0"/>
                  <a:ea typeface="Roboto" panose="02000000000000000000" pitchFamily="2" charset="0"/>
                </a:endParaRPr>
              </a:p>
              <a:p>
                <a:pPr algn="just"/>
                <a:r>
                  <a:rPr lang="en-US" sz="1300">
                    <a:solidFill>
                      <a:schemeClr val="tx1"/>
                    </a:solidFill>
                    <a:latin typeface="Roboto" panose="02000000000000000000" pitchFamily="2" charset="0"/>
                    <a:ea typeface="Roboto" panose="02000000000000000000" pitchFamily="2" charset="0"/>
                  </a:rPr>
                  <a:t>We assume that there is an imperfect cancellation of the user motion (steps are recovered about 90%) and there is a directional uncertainty.</a:t>
                </a:r>
              </a:p>
              <a:p>
                <a:pPr algn="just"/>
                <a:endParaRPr lang="en-US" sz="1300">
                  <a:solidFill>
                    <a:schemeClr val="tx1"/>
                  </a:solidFill>
                  <a:latin typeface="Roboto" panose="02000000000000000000" pitchFamily="2" charset="0"/>
                  <a:ea typeface="Roboto" panose="02000000000000000000" pitchFamily="2" charset="0"/>
                </a:endParaRPr>
              </a:p>
              <a:p>
                <a:pPr algn="just"/>
                <a:r>
                  <a:rPr lang="en-US" sz="1300">
                    <a:solidFill>
                      <a:schemeClr val="tx1"/>
                    </a:solidFill>
                    <a:latin typeface="Roboto" panose="02000000000000000000" pitchFamily="2" charset="0"/>
                    <a:ea typeface="Roboto" panose="02000000000000000000" pitchFamily="2" charset="0"/>
                  </a:rPr>
                  <a:t>Therefore, the final controller will be:</a:t>
                </a:r>
              </a:p>
              <a:p>
                <a:pPr algn="just"/>
                <a:endParaRPr lang="en-US" sz="1300">
                  <a:solidFill>
                    <a:schemeClr val="tx1"/>
                  </a:solidFill>
                  <a:latin typeface="Roboto" panose="02000000000000000000" pitchFamily="2" charset="0"/>
                  <a:ea typeface="Roboto" panose="02000000000000000000" pitchFamily="2" charset="0"/>
                </a:endParaRPr>
              </a:p>
              <a:p>
                <a:pPr algn="just"/>
                <a14:m>
                  <m:oMathPara xmlns:m="http://schemas.openxmlformats.org/officeDocument/2006/math">
                    <m:oMathParaPr>
                      <m:jc m:val="centerGroup"/>
                    </m:oMathParaPr>
                    <m:oMath xmlns:m="http://schemas.openxmlformats.org/officeDocument/2006/math">
                      <m:r>
                        <a:rPr lang="it-IT" sz="1300" b="0" i="1" smtClean="0">
                          <a:solidFill>
                            <a:schemeClr val="tx1"/>
                          </a:solidFill>
                          <a:latin typeface="Cambria Math" panose="02040503050406030204" pitchFamily="18" charset="0"/>
                        </a:rPr>
                        <m:t>𝑣</m:t>
                      </m:r>
                      <m:r>
                        <a:rPr lang="it-IT" sz="1300" b="0" i="1" smtClean="0">
                          <a:solidFill>
                            <a:schemeClr val="tx1"/>
                          </a:solidFill>
                          <a:latin typeface="Cambria Math" panose="02040503050406030204" pitchFamily="18" charset="0"/>
                        </a:rPr>
                        <m:t>=0.9</m:t>
                      </m:r>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𝑉</m:t>
                          </m:r>
                        </m:e>
                        <m:sub>
                          <m:r>
                            <a:rPr lang="it-IT" sz="1300" b="0" i="1" smtClean="0">
                              <a:solidFill>
                                <a:schemeClr val="tx1"/>
                              </a:solidFill>
                              <a:latin typeface="Cambria Math" panose="02040503050406030204" pitchFamily="18" charset="0"/>
                            </a:rPr>
                            <m:t>𝑒𝑠𝑡</m:t>
                          </m:r>
                        </m:sub>
                      </m:sSub>
                      <m:r>
                        <a:rPr lang="it-IT" sz="1300" b="0" i="1" smtClean="0">
                          <a:solidFill>
                            <a:schemeClr val="tx1"/>
                          </a:solidFill>
                          <a:latin typeface="Cambria Math" panose="02040503050406030204" pitchFamily="18" charset="0"/>
                        </a:rPr>
                        <m:t>−</m:t>
                      </m:r>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𝑓</m:t>
                          </m:r>
                        </m:e>
                        <m:sub>
                          <m:r>
                            <a:rPr lang="it-IT" sz="1300" b="0" i="1" smtClean="0">
                              <a:solidFill>
                                <a:schemeClr val="tx1"/>
                              </a:solidFill>
                              <a:latin typeface="Cambria Math" panose="02040503050406030204" pitchFamily="18" charset="0"/>
                            </a:rPr>
                            <m:t>𝑥</m:t>
                          </m:r>
                        </m:sub>
                      </m:sSub>
                      <m:func>
                        <m:funcPr>
                          <m:ctrlPr>
                            <a:rPr lang="it-IT" sz="1300" b="0" i="1" smtClean="0">
                              <a:solidFill>
                                <a:schemeClr val="tx1"/>
                              </a:solidFill>
                              <a:latin typeface="Cambria Math" panose="02040503050406030204" pitchFamily="18" charset="0"/>
                            </a:rPr>
                          </m:ctrlPr>
                        </m:funcPr>
                        <m:fName>
                          <m:r>
                            <m:rPr>
                              <m:sty m:val="p"/>
                            </m:rPr>
                            <a:rPr lang="it-IT" sz="1300" b="0" i="0" smtClean="0">
                              <a:solidFill>
                                <a:schemeClr val="tx1"/>
                              </a:solidFill>
                              <a:latin typeface="Cambria Math" panose="02040503050406030204" pitchFamily="18" charset="0"/>
                            </a:rPr>
                            <m:t>cos</m:t>
                          </m:r>
                        </m:fName>
                        <m:e>
                          <m:d>
                            <m:dPr>
                              <m:ctrlPr>
                                <a:rPr lang="it-IT" sz="1300" b="0" i="1" smtClean="0">
                                  <a:solidFill>
                                    <a:schemeClr val="tx1"/>
                                  </a:solidFill>
                                  <a:latin typeface="Cambria Math" panose="02040503050406030204" pitchFamily="18" charset="0"/>
                                </a:rPr>
                              </m:ctrlPr>
                            </m:dPr>
                            <m:e>
                              <m:r>
                                <a:rPr lang="it-IT" sz="1300" b="0" i="1" smtClean="0">
                                  <a:solidFill>
                                    <a:schemeClr val="tx1"/>
                                  </a:solidFill>
                                  <a:latin typeface="Cambria Math" panose="02040503050406030204" pitchFamily="18" charset="0"/>
                                </a:rPr>
                                <m:t>𝜃</m:t>
                              </m:r>
                            </m:e>
                          </m:d>
                        </m:e>
                      </m:func>
                      <m:r>
                        <a:rPr lang="it-IT" sz="1300" b="0" i="1" smtClean="0">
                          <a:solidFill>
                            <a:schemeClr val="tx1"/>
                          </a:solidFill>
                          <a:latin typeface="Cambria Math" panose="02040503050406030204" pitchFamily="18" charset="0"/>
                        </a:rPr>
                        <m:t>−</m:t>
                      </m:r>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𝑓</m:t>
                          </m:r>
                        </m:e>
                        <m:sub>
                          <m:r>
                            <a:rPr lang="it-IT" sz="1300" b="0" i="1" smtClean="0">
                              <a:solidFill>
                                <a:schemeClr val="tx1"/>
                              </a:solidFill>
                              <a:latin typeface="Cambria Math" panose="02040503050406030204" pitchFamily="18" charset="0"/>
                            </a:rPr>
                            <m:t>𝑦</m:t>
                          </m:r>
                        </m:sub>
                      </m:sSub>
                      <m:func>
                        <m:funcPr>
                          <m:ctrlPr>
                            <a:rPr lang="it-IT" sz="1300" b="0" i="1" smtClean="0">
                              <a:solidFill>
                                <a:schemeClr val="tx1"/>
                              </a:solidFill>
                              <a:latin typeface="Cambria Math" panose="02040503050406030204" pitchFamily="18" charset="0"/>
                            </a:rPr>
                          </m:ctrlPr>
                        </m:funcPr>
                        <m:fName>
                          <m:r>
                            <m:rPr>
                              <m:sty m:val="p"/>
                            </m:rPr>
                            <a:rPr lang="it-IT" sz="1300" b="0" i="0" smtClean="0">
                              <a:solidFill>
                                <a:schemeClr val="tx1"/>
                              </a:solidFill>
                              <a:latin typeface="Cambria Math" panose="02040503050406030204" pitchFamily="18" charset="0"/>
                            </a:rPr>
                            <m:t>sin</m:t>
                          </m:r>
                        </m:fName>
                        <m:e>
                          <m:r>
                            <a:rPr lang="it-IT" sz="1300" b="0" i="1" smtClean="0">
                              <a:solidFill>
                                <a:schemeClr val="tx1"/>
                              </a:solidFill>
                              <a:latin typeface="Cambria Math" panose="02040503050406030204" pitchFamily="18" charset="0"/>
                            </a:rPr>
                            <m:t>(</m:t>
                          </m:r>
                          <m:r>
                            <a:rPr lang="it-IT" sz="1300" b="0" i="1" smtClean="0">
                              <a:solidFill>
                                <a:schemeClr val="tx1"/>
                              </a:solidFill>
                              <a:latin typeface="Cambria Math" panose="02040503050406030204" pitchFamily="18" charset="0"/>
                            </a:rPr>
                            <m:t>𝜃</m:t>
                          </m:r>
                          <m:r>
                            <a:rPr lang="it-IT" sz="1300" b="0" i="1" smtClean="0">
                              <a:solidFill>
                                <a:schemeClr val="tx1"/>
                              </a:solidFill>
                              <a:latin typeface="Cambria Math" panose="02040503050406030204" pitchFamily="18" charset="0"/>
                            </a:rPr>
                            <m:t>)</m:t>
                          </m:r>
                        </m:e>
                      </m:func>
                    </m:oMath>
                  </m:oMathPara>
                </a14:m>
                <a:endParaRPr lang="en-US" sz="1300">
                  <a:solidFill>
                    <a:schemeClr val="tx1"/>
                  </a:solidFill>
                </a:endParaRPr>
              </a:p>
              <a:p>
                <a:pPr algn="just"/>
                <a:endParaRPr lang="en-US" sz="1300">
                  <a:solidFill>
                    <a:schemeClr val="tx1"/>
                  </a:solidFill>
                </a:endParaRPr>
              </a:p>
              <a:p>
                <a:pPr algn="just"/>
                <a:r>
                  <a:rPr lang="en-US" sz="1300">
                    <a:solidFill>
                      <a:schemeClr val="tx1"/>
                    </a:solidFill>
                  </a:rPr>
                  <a:t>Where:</a:t>
                </a:r>
              </a:p>
              <a:p>
                <a:pPr algn="just"/>
                <a:endParaRPr lang="en-US" sz="1300">
                  <a:solidFill>
                    <a:schemeClr val="tx1"/>
                  </a:solidFill>
                </a:endParaRPr>
              </a:p>
              <a:p>
                <a:pPr marL="285750" indent="-285750" algn="just">
                  <a:buClr>
                    <a:schemeClr val="tx1"/>
                  </a:buClr>
                  <a:buFont typeface="Arial" panose="020B0604020202020204" pitchFamily="34" charset="0"/>
                  <a:buChar char="•"/>
                </a:pPr>
                <a:r>
                  <a:rPr lang="en-US" sz="1300">
                    <a:solidFill>
                      <a:schemeClr val="tx1"/>
                    </a:solidFill>
                  </a:rPr>
                  <a:t>  </a:t>
                </a:r>
                <a14:m>
                  <m:oMath xmlns:m="http://schemas.openxmlformats.org/officeDocument/2006/math">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𝑉</m:t>
                        </m:r>
                      </m:e>
                      <m:sub>
                        <m:r>
                          <a:rPr lang="it-IT" sz="1300" b="0" i="1" smtClean="0">
                            <a:solidFill>
                              <a:schemeClr val="tx1"/>
                            </a:solidFill>
                            <a:latin typeface="Cambria Math" panose="02040503050406030204" pitchFamily="18" charset="0"/>
                          </a:rPr>
                          <m:t>𝑒𝑠𝑡</m:t>
                        </m:r>
                      </m:sub>
                    </m:sSub>
                  </m:oMath>
                </a14:m>
                <a:r>
                  <a:rPr lang="en-US" sz="1300">
                    <a:solidFill>
                      <a:schemeClr val="tx1"/>
                    </a:solidFill>
                  </a:rPr>
                  <a:t> is the estimated intentional velocity</a:t>
                </a:r>
              </a:p>
              <a:p>
                <a:pPr marL="285750" indent="-285750" algn="just">
                  <a:buClr>
                    <a:schemeClr val="tx1"/>
                  </a:buClr>
                  <a:buFont typeface="Arial" panose="020B0604020202020204" pitchFamily="34" charset="0"/>
                  <a:buChar char="•"/>
                </a:pPr>
                <a:endParaRPr lang="en-US" sz="1300">
                  <a:solidFill>
                    <a:schemeClr val="tx1"/>
                  </a:solidFill>
                </a:endParaRPr>
              </a:p>
              <a:p>
                <a:pPr marL="285750" indent="-285750" algn="just">
                  <a:buClr>
                    <a:schemeClr val="tx1"/>
                  </a:buClr>
                  <a:buFont typeface="Arial" panose="020B0604020202020204" pitchFamily="34" charset="0"/>
                  <a:buChar char="•"/>
                </a:pPr>
                <a14:m>
                  <m:oMath xmlns:m="http://schemas.openxmlformats.org/officeDocument/2006/math">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𝑛</m:t>
                        </m:r>
                      </m:e>
                      <m:sub>
                        <m:r>
                          <a:rPr lang="it-IT" sz="1300" b="0" i="1" smtClean="0">
                            <a:solidFill>
                              <a:schemeClr val="tx1"/>
                            </a:solidFill>
                            <a:latin typeface="Cambria Math" panose="02040503050406030204" pitchFamily="18" charset="0"/>
                          </a:rPr>
                          <m:t>𝜃</m:t>
                        </m:r>
                      </m:sub>
                    </m:sSub>
                    <m:r>
                      <a:rPr lang="it-IT" sz="1300" b="0" i="1" smtClean="0">
                        <a:solidFill>
                          <a:schemeClr val="tx1"/>
                        </a:solidFill>
                        <a:latin typeface="Cambria Math" panose="02040503050406030204" pitchFamily="18" charset="0"/>
                        <a:ea typeface="Cambria Math" panose="02040503050406030204" pitchFamily="18" charset="0"/>
                      </a:rPr>
                      <m:t>~</m:t>
                    </m:r>
                    <m:r>
                      <a:rPr lang="it-IT" sz="1300" b="0" i="1" smtClean="0">
                        <a:solidFill>
                          <a:schemeClr val="tx1"/>
                        </a:solidFill>
                        <a:latin typeface="Cambria Math" panose="02040503050406030204" pitchFamily="18" charset="0"/>
                        <a:ea typeface="Cambria Math" panose="02040503050406030204" pitchFamily="18" charset="0"/>
                      </a:rPr>
                      <m:t>𝒩</m:t>
                    </m:r>
                    <m:r>
                      <a:rPr lang="it-IT" sz="1300" b="0" i="1" smtClean="0">
                        <a:solidFill>
                          <a:schemeClr val="tx1"/>
                        </a:solidFill>
                        <a:latin typeface="Cambria Math" panose="02040503050406030204" pitchFamily="18" charset="0"/>
                        <a:ea typeface="Cambria Math" panose="02040503050406030204" pitchFamily="18" charset="0"/>
                      </a:rPr>
                      <m:t>(0, 5°)</m:t>
                    </m:r>
                  </m:oMath>
                </a14:m>
                <a:endParaRPr lang="en-US" sz="1300">
                  <a:solidFill>
                    <a:schemeClr val="tx1"/>
                  </a:solidFill>
                </a:endParaRPr>
              </a:p>
              <a:p>
                <a:pPr marL="285750" indent="-285750" algn="ctr">
                  <a:buClr>
                    <a:schemeClr val="tx1"/>
                  </a:buClr>
                  <a:buFont typeface="Arial" panose="020B0604020202020204" pitchFamily="34" charset="0"/>
                  <a:buChar char="•"/>
                </a:pPr>
                <a:endParaRPr lang="en-US">
                  <a:solidFill>
                    <a:schemeClr val="tx1"/>
                  </a:solidFill>
                </a:endParaRPr>
              </a:p>
              <a:p>
                <a:pPr algn="ctr">
                  <a:buClr>
                    <a:schemeClr val="tx1"/>
                  </a:buClr>
                </a:pPr>
                <a:endParaRPr lang="en-US">
                  <a:solidFill>
                    <a:schemeClr val="tx1"/>
                  </a:solidFill>
                </a:endParaRPr>
              </a:p>
            </p:txBody>
          </p:sp>
        </mc:Choice>
        <mc:Fallback>
          <p:sp>
            <p:nvSpPr>
              <p:cNvPr id="2" name="CasellaDiTesto 1">
                <a:extLst>
                  <a:ext uri="{FF2B5EF4-FFF2-40B4-BE49-F238E27FC236}">
                    <a16:creationId xmlns:a16="http://schemas.microsoft.com/office/drawing/2014/main" id="{C4941D56-B75F-49F1-A825-DABAB87B723E}"/>
                  </a:ext>
                </a:extLst>
              </p:cNvPr>
              <p:cNvSpPr txBox="1">
                <a:spLocks noRot="1" noChangeAspect="1" noMove="1" noResize="1" noEditPoints="1" noAdjustHandles="1" noChangeArrowheads="1" noChangeShapeType="1" noTextEdit="1"/>
              </p:cNvSpPr>
              <p:nvPr/>
            </p:nvSpPr>
            <p:spPr>
              <a:xfrm>
                <a:off x="414938" y="938061"/>
                <a:ext cx="8314124" cy="3539815"/>
              </a:xfrm>
              <a:prstGeom prst="rect">
                <a:avLst/>
              </a:prstGeom>
              <a:blipFill>
                <a:blip r:embed="rId3"/>
                <a:stretch>
                  <a:fillRect l="-152" r="-152"/>
                </a:stretch>
              </a:blipFill>
            </p:spPr>
            <p:txBody>
              <a:bodyPr/>
              <a:lstStyle/>
              <a:p>
                <a:r>
                  <a:rPr lang="it-IT">
                    <a:noFill/>
                  </a:rPr>
                  <a:t> </a:t>
                </a:r>
              </a:p>
            </p:txBody>
          </p:sp>
        </mc:Fallback>
      </mc:AlternateContent>
      <p:sp>
        <p:nvSpPr>
          <p:cNvPr id="9" name="Rettangolo con angoli arrotondati 8">
            <a:extLst>
              <a:ext uri="{FF2B5EF4-FFF2-40B4-BE49-F238E27FC236}">
                <a16:creationId xmlns:a16="http://schemas.microsoft.com/office/drawing/2014/main" id="{93A594A4-C8C2-49FA-BC36-C13692A9EB3A}"/>
              </a:ext>
            </a:extLst>
          </p:cNvPr>
          <p:cNvSpPr/>
          <p:nvPr/>
        </p:nvSpPr>
        <p:spPr>
          <a:xfrm>
            <a:off x="5140618" y="2870330"/>
            <a:ext cx="3480868" cy="130018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A0BD086E-01CD-4800-AD00-F88E58F3B2B0}"/>
              </a:ext>
            </a:extLst>
          </p:cNvPr>
          <p:cNvSpPr txBox="1"/>
          <p:nvPr/>
        </p:nvSpPr>
        <p:spPr>
          <a:xfrm>
            <a:off x="5229787" y="2962539"/>
            <a:ext cx="3319503" cy="1092607"/>
          </a:xfrm>
          <a:prstGeom prst="rect">
            <a:avLst/>
          </a:prstGeom>
          <a:noFill/>
        </p:spPr>
        <p:txBody>
          <a:bodyPr wrap="square" rtlCol="0">
            <a:spAutoFit/>
          </a:bodyPr>
          <a:lstStyle/>
          <a:p>
            <a:pPr algn="just"/>
            <a:r>
              <a:rPr lang="en-US" sz="1300">
                <a:solidFill>
                  <a:schemeClr val="tx1"/>
                </a:solidFill>
                <a:latin typeface="Roboto" panose="02000000000000000000" pitchFamily="2" charset="0"/>
                <a:ea typeface="Roboto" panose="02000000000000000000" pitchFamily="2" charset="0"/>
              </a:rPr>
              <a:t>When the control input and the intentional velocity are aligned, we set the control input to zero. In that case, the user is able to move away from the obstacle by himself.</a:t>
            </a:r>
          </a:p>
        </p:txBody>
      </p:sp>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6C08E030-48FA-4A3F-8BC5-FC5C4544F58B}"/>
                  </a:ext>
                </a:extLst>
              </p:cNvPr>
              <p:cNvSpPr txBox="1"/>
              <p:nvPr/>
            </p:nvSpPr>
            <p:spPr>
              <a:xfrm>
                <a:off x="364607" y="4388319"/>
                <a:ext cx="8207317" cy="492443"/>
              </a:xfrm>
              <a:prstGeom prst="rect">
                <a:avLst/>
              </a:prstGeom>
              <a:noFill/>
            </p:spPr>
            <p:txBody>
              <a:bodyPr wrap="square" rtlCol="0">
                <a:spAutoFit/>
              </a:bodyPr>
              <a:lstStyle/>
              <a:p>
                <a:pPr algn="ctr"/>
                <a:r>
                  <a:rPr lang="en-US" sz="1300">
                    <a:solidFill>
                      <a:schemeClr val="tx1"/>
                    </a:solidFill>
                    <a:latin typeface="Roboto" panose="02000000000000000000" pitchFamily="2" charset="0"/>
                    <a:ea typeface="Roboto" panose="02000000000000000000" pitchFamily="2" charset="0"/>
                  </a:rPr>
                  <a:t>There is a saturation value on the velocity and on its variation equal to </a:t>
                </a:r>
                <a14:m>
                  <m:oMath xmlns:m="http://schemas.openxmlformats.org/officeDocument/2006/math">
                    <m:r>
                      <a:rPr lang="it-IT" sz="1300" b="0" i="0" smtClean="0">
                        <a:solidFill>
                          <a:schemeClr val="tx1"/>
                        </a:solidFill>
                        <a:latin typeface="Cambria Math" panose="02040503050406030204" pitchFamily="18" charset="0"/>
                      </a:rPr>
                      <m:t>±</m:t>
                    </m:r>
                    <m:r>
                      <a:rPr lang="it-IT" sz="1300" b="0" i="1" smtClean="0">
                        <a:solidFill>
                          <a:schemeClr val="tx1"/>
                        </a:solidFill>
                        <a:latin typeface="Cambria Math" panose="02040503050406030204" pitchFamily="18" charset="0"/>
                      </a:rPr>
                      <m:t>1 </m:t>
                    </m:r>
                    <m:r>
                      <a:rPr lang="it-IT" sz="1300" b="0" i="1" smtClean="0">
                        <a:solidFill>
                          <a:schemeClr val="tx1"/>
                        </a:solidFill>
                        <a:latin typeface="Cambria Math" panose="02040503050406030204" pitchFamily="18" charset="0"/>
                      </a:rPr>
                      <m:t>𝑚</m:t>
                    </m:r>
                    <m:r>
                      <a:rPr lang="it-IT" sz="1300" b="0" i="1" smtClean="0">
                        <a:solidFill>
                          <a:schemeClr val="tx1"/>
                        </a:solidFill>
                        <a:latin typeface="Cambria Math" panose="02040503050406030204" pitchFamily="18" charset="0"/>
                      </a:rPr>
                      <m:t>/</m:t>
                    </m:r>
                    <m:r>
                      <a:rPr lang="it-IT" sz="1300" b="0" i="1" smtClean="0">
                        <a:solidFill>
                          <a:schemeClr val="tx1"/>
                        </a:solidFill>
                        <a:latin typeface="Cambria Math" panose="02040503050406030204" pitchFamily="18" charset="0"/>
                      </a:rPr>
                      <m:t>𝑠</m:t>
                    </m:r>
                  </m:oMath>
                </a14:m>
                <a:r>
                  <a:rPr lang="en-US" sz="1300">
                    <a:solidFill>
                      <a:schemeClr val="tx1"/>
                    </a:solidFill>
                    <a:latin typeface="Roboto" panose="02000000000000000000" pitchFamily="2" charset="0"/>
                    <a:ea typeface="Roboto" panose="02000000000000000000" pitchFamily="2" charset="0"/>
                  </a:rPr>
                  <a:t> and </a:t>
                </a:r>
                <a14:m>
                  <m:oMath xmlns:m="http://schemas.openxmlformats.org/officeDocument/2006/math">
                    <m:r>
                      <a:rPr lang="it-IT" sz="1300" b="0" i="1" smtClean="0">
                        <a:solidFill>
                          <a:schemeClr val="tx1"/>
                        </a:solidFill>
                        <a:latin typeface="Cambria Math" panose="02040503050406030204" pitchFamily="18" charset="0"/>
                      </a:rPr>
                      <m:t>±0.8 </m:t>
                    </m:r>
                    <m:r>
                      <a:rPr lang="it-IT" sz="1300" b="0" i="1" smtClean="0">
                        <a:solidFill>
                          <a:schemeClr val="tx1"/>
                        </a:solidFill>
                        <a:latin typeface="Cambria Math" panose="02040503050406030204" pitchFamily="18" charset="0"/>
                      </a:rPr>
                      <m:t>𝑚</m:t>
                    </m:r>
                    <m:r>
                      <a:rPr lang="it-IT" sz="1300" b="0" i="1" smtClean="0">
                        <a:solidFill>
                          <a:schemeClr val="tx1"/>
                        </a:solidFill>
                        <a:latin typeface="Cambria Math" panose="02040503050406030204" pitchFamily="18" charset="0"/>
                      </a:rPr>
                      <m:t>/</m:t>
                    </m:r>
                    <m:sSup>
                      <m:sSupPr>
                        <m:ctrlPr>
                          <a:rPr lang="it-IT" sz="1300" b="0" i="1" smtClean="0">
                            <a:solidFill>
                              <a:schemeClr val="tx1"/>
                            </a:solidFill>
                            <a:latin typeface="Cambria Math" panose="02040503050406030204" pitchFamily="18" charset="0"/>
                          </a:rPr>
                        </m:ctrlPr>
                      </m:sSupPr>
                      <m:e>
                        <m:r>
                          <a:rPr lang="it-IT" sz="1300" b="0" i="1" smtClean="0">
                            <a:solidFill>
                              <a:schemeClr val="tx1"/>
                            </a:solidFill>
                            <a:latin typeface="Cambria Math" panose="02040503050406030204" pitchFamily="18" charset="0"/>
                          </a:rPr>
                          <m:t>𝑠</m:t>
                        </m:r>
                      </m:e>
                      <m:sup>
                        <m:r>
                          <a:rPr lang="it-IT" sz="1300" b="0" i="1" smtClean="0">
                            <a:solidFill>
                              <a:schemeClr val="tx1"/>
                            </a:solidFill>
                            <a:latin typeface="Cambria Math" panose="02040503050406030204" pitchFamily="18" charset="0"/>
                          </a:rPr>
                          <m:t>2</m:t>
                        </m:r>
                      </m:sup>
                    </m:sSup>
                  </m:oMath>
                </a14:m>
                <a:r>
                  <a:rPr lang="en-US" sz="1300">
                    <a:solidFill>
                      <a:schemeClr val="tx1"/>
                    </a:solidFill>
                    <a:latin typeface="Roboto" panose="02000000000000000000" pitchFamily="2" charset="0"/>
                    <a:ea typeface="Roboto" panose="02000000000000000000" pitchFamily="2" charset="0"/>
                  </a:rPr>
                  <a:t> respectively.</a:t>
                </a:r>
              </a:p>
            </p:txBody>
          </p:sp>
        </mc:Choice>
        <mc:Fallback>
          <p:sp>
            <p:nvSpPr>
              <p:cNvPr id="10" name="CasellaDiTesto 9">
                <a:extLst>
                  <a:ext uri="{FF2B5EF4-FFF2-40B4-BE49-F238E27FC236}">
                    <a16:creationId xmlns:a16="http://schemas.microsoft.com/office/drawing/2014/main" id="{6C08E030-48FA-4A3F-8BC5-FC5C4544F58B}"/>
                  </a:ext>
                </a:extLst>
              </p:cNvPr>
              <p:cNvSpPr txBox="1">
                <a:spLocks noRot="1" noChangeAspect="1" noMove="1" noResize="1" noEditPoints="1" noAdjustHandles="1" noChangeArrowheads="1" noChangeShapeType="1" noTextEdit="1"/>
              </p:cNvSpPr>
              <p:nvPr/>
            </p:nvSpPr>
            <p:spPr>
              <a:xfrm>
                <a:off x="364607" y="4388319"/>
                <a:ext cx="8207317" cy="492443"/>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421546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2" name="Google Shape;592;p44"/>
          <p:cNvGrpSpPr/>
          <p:nvPr/>
        </p:nvGrpSpPr>
        <p:grpSpPr>
          <a:xfrm>
            <a:off x="2841628" y="4626687"/>
            <a:ext cx="3459539"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2841628" y="296437"/>
            <a:ext cx="3459539"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CasellaDiTesto 27">
            <a:extLst>
              <a:ext uri="{FF2B5EF4-FFF2-40B4-BE49-F238E27FC236}">
                <a16:creationId xmlns:a16="http://schemas.microsoft.com/office/drawing/2014/main" id="{DCEE33D4-4C33-471C-B291-ED08D4B7EDE2}"/>
              </a:ext>
            </a:extLst>
          </p:cNvPr>
          <p:cNvSpPr txBox="1"/>
          <p:nvPr/>
        </p:nvSpPr>
        <p:spPr>
          <a:xfrm>
            <a:off x="2355157" y="556718"/>
            <a:ext cx="4572000" cy="553998"/>
          </a:xfrm>
          <a:prstGeom prst="rect">
            <a:avLst/>
          </a:prstGeom>
          <a:noFill/>
        </p:spPr>
        <p:txBody>
          <a:bodyPr wrap="square">
            <a:spAutoFit/>
          </a:bodyPr>
          <a:lstStyle/>
          <a:p>
            <a:pPr algn="ctr"/>
            <a:r>
              <a:rPr lang="en" sz="3000" b="1">
                <a:solidFill>
                  <a:srgbClr val="FFFFFF"/>
                </a:solidFill>
                <a:latin typeface="Prompt"/>
                <a:cs typeface="Prompt"/>
                <a:sym typeface="Prompt"/>
              </a:rPr>
              <a:t>Velocity o</a:t>
            </a:r>
            <a:r>
              <a:rPr kumimoji="0" lang="en" sz="3000" b="1" i="0" u="none" strike="noStrike" kern="0" cap="none" spc="0" normalizeH="0" baseline="0" noProof="0">
                <a:ln>
                  <a:noFill/>
                </a:ln>
                <a:solidFill>
                  <a:srgbClr val="FFFFFF"/>
                </a:solidFill>
                <a:effectLst/>
                <a:uLnTx/>
                <a:uFillTx/>
                <a:latin typeface="Prompt"/>
                <a:cs typeface="Prompt"/>
                <a:sym typeface="Prompt"/>
              </a:rPr>
              <a:t>bserver</a:t>
            </a:r>
            <a:endParaRPr lang="en-US"/>
          </a:p>
        </p:txBody>
      </p:sp>
      <p:sp>
        <p:nvSpPr>
          <p:cNvPr id="10" name="CasellaDiTesto 9">
            <a:extLst>
              <a:ext uri="{FF2B5EF4-FFF2-40B4-BE49-F238E27FC236}">
                <a16:creationId xmlns:a16="http://schemas.microsoft.com/office/drawing/2014/main" id="{BC675A1E-5C65-49AE-87D6-E904BFD87110}"/>
              </a:ext>
            </a:extLst>
          </p:cNvPr>
          <p:cNvSpPr txBox="1"/>
          <p:nvPr/>
        </p:nvSpPr>
        <p:spPr>
          <a:xfrm>
            <a:off x="714616" y="1094712"/>
            <a:ext cx="7853082" cy="307777"/>
          </a:xfrm>
          <a:prstGeom prst="rect">
            <a:avLst/>
          </a:prstGeom>
          <a:noFill/>
        </p:spPr>
        <p:txBody>
          <a:bodyPr wrap="square" rtlCol="0">
            <a:spAutoFit/>
          </a:bodyPr>
          <a:lstStyle/>
          <a:p>
            <a:r>
              <a:rPr lang="en-US">
                <a:solidFill>
                  <a:schemeClr val="tx1"/>
                </a:solidFill>
                <a:latin typeface="Roboto" panose="02000000000000000000" pitchFamily="2" charset="0"/>
                <a:ea typeface="Roboto" panose="02000000000000000000" pitchFamily="2" charset="0"/>
              </a:rPr>
              <a:t>We set up an observer that has to converge to the value of the intentional velocity of the walker.</a:t>
            </a:r>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527E0293-577F-4CFC-B82C-FD334F56FBF7}"/>
                  </a:ext>
                </a:extLst>
              </p:cNvPr>
              <p:cNvSpPr txBox="1"/>
              <p:nvPr/>
            </p:nvSpPr>
            <p:spPr>
              <a:xfrm>
                <a:off x="3241732" y="1536806"/>
                <a:ext cx="2658918" cy="14760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b="0" i="1" smtClean="0">
                              <a:solidFill>
                                <a:schemeClr val="tx1"/>
                              </a:solidFill>
                              <a:latin typeface="Cambria Math" panose="02040503050406030204" pitchFamily="18" charset="0"/>
                            </a:rPr>
                          </m:ctrlPr>
                        </m:accPr>
                        <m:e>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𝑥</m:t>
                              </m:r>
                            </m:sub>
                          </m:sSub>
                        </m:e>
                      </m:acc>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𝑣</m:t>
                      </m:r>
                      <m:func>
                        <m:funcPr>
                          <m:ctrlPr>
                            <a:rPr lang="it-IT" b="0" i="1" smtClean="0">
                              <a:solidFill>
                                <a:schemeClr val="tx1"/>
                              </a:solidFill>
                              <a:latin typeface="Cambria Math" panose="02040503050406030204" pitchFamily="18" charset="0"/>
                            </a:rPr>
                          </m:ctrlPr>
                        </m:funcPr>
                        <m:fName>
                          <m:r>
                            <m:rPr>
                              <m:sty m:val="p"/>
                            </m:rPr>
                            <a:rPr lang="it-IT" b="0" i="0" smtClean="0">
                              <a:solidFill>
                                <a:schemeClr val="tx1"/>
                              </a:solidFill>
                              <a:latin typeface="Cambria Math" panose="02040503050406030204" pitchFamily="18" charset="0"/>
                            </a:rPr>
                            <m:t>cos</m:t>
                          </m:r>
                        </m:fName>
                        <m:e>
                          <m:r>
                            <a:rPr lang="it-IT" b="0" i="1" smtClean="0">
                              <a:solidFill>
                                <a:schemeClr val="tx1"/>
                              </a:solidFill>
                              <a:latin typeface="Cambria Math" panose="02040503050406030204" pitchFamily="18" charset="0"/>
                            </a:rPr>
                            <m:t>𝜃</m:t>
                          </m:r>
                        </m:e>
                      </m:func>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𝑤</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𝑥</m:t>
                      </m:r>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𝑥</m:t>
                          </m:r>
                        </m:sub>
                      </m:sSub>
                      <m:r>
                        <a:rPr lang="it-IT" b="0" i="1" smtClean="0">
                          <a:solidFill>
                            <a:schemeClr val="tx1"/>
                          </a:solidFill>
                          <a:latin typeface="Cambria Math" panose="02040503050406030204" pitchFamily="18" charset="0"/>
                        </a:rPr>
                        <m:t>)</m:t>
                      </m:r>
                    </m:oMath>
                  </m:oMathPara>
                </a14:m>
                <a:endParaRPr lang="en-US"/>
              </a:p>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𝑉</m:t>
                              </m:r>
                            </m:e>
                          </m:acc>
                        </m:e>
                        <m:sub>
                          <m:r>
                            <a:rPr lang="it-IT" b="0" i="1" smtClean="0">
                              <a:solidFill>
                                <a:schemeClr val="tx1"/>
                              </a:solidFill>
                              <a:latin typeface="Cambria Math" panose="02040503050406030204" pitchFamily="18" charset="0"/>
                            </a:rPr>
                            <m:t>𝑤</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𝑥</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𝑤</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𝑥</m:t>
                      </m:r>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𝑥</m:t>
                          </m:r>
                        </m:sub>
                      </m:sSub>
                      <m:r>
                        <a:rPr lang="it-IT" b="0" i="1" smtClean="0">
                          <a:solidFill>
                            <a:schemeClr val="tx1"/>
                          </a:solidFill>
                          <a:latin typeface="Cambria Math" panose="02040503050406030204" pitchFamily="18" charset="0"/>
                        </a:rPr>
                        <m:t>)</m:t>
                      </m:r>
                    </m:oMath>
                  </m:oMathPara>
                </a14:m>
                <a:endParaRPr lang="en-US"/>
              </a:p>
              <a:p>
                <a:endParaRPr lang="en-US"/>
              </a:p>
              <a:p>
                <a:pPr/>
                <a14:m>
                  <m:oMathPara xmlns:m="http://schemas.openxmlformats.org/officeDocument/2006/math">
                    <m:oMathParaPr>
                      <m:jc m:val="centerGroup"/>
                    </m:oMathParaPr>
                    <m:oMath xmlns:m="http://schemas.openxmlformats.org/officeDocument/2006/math">
                      <m:acc>
                        <m:accPr>
                          <m:chr m:val="̇"/>
                          <m:ctrlPr>
                            <a:rPr lang="it-IT" b="0" i="1" smtClean="0">
                              <a:solidFill>
                                <a:schemeClr val="tx1"/>
                              </a:solidFill>
                              <a:latin typeface="Cambria Math" panose="02040503050406030204" pitchFamily="18" charset="0"/>
                            </a:rPr>
                          </m:ctrlPr>
                        </m:accPr>
                        <m:e>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𝑦</m:t>
                              </m:r>
                            </m:sub>
                          </m:sSub>
                        </m:e>
                      </m:acc>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𝑣</m:t>
                      </m:r>
                      <m:func>
                        <m:funcPr>
                          <m:ctrlPr>
                            <a:rPr lang="it-IT" b="0" i="1" smtClean="0">
                              <a:solidFill>
                                <a:schemeClr val="tx1"/>
                              </a:solidFill>
                              <a:latin typeface="Cambria Math" panose="02040503050406030204" pitchFamily="18" charset="0"/>
                            </a:rPr>
                          </m:ctrlPr>
                        </m:funcPr>
                        <m:fName>
                          <m:r>
                            <m:rPr>
                              <m:sty m:val="p"/>
                            </m:rPr>
                            <a:rPr lang="it-IT" b="0" i="0" smtClean="0">
                              <a:solidFill>
                                <a:schemeClr val="tx1"/>
                              </a:solidFill>
                              <a:latin typeface="Cambria Math" panose="02040503050406030204" pitchFamily="18" charset="0"/>
                            </a:rPr>
                            <m:t>sin</m:t>
                          </m:r>
                        </m:fName>
                        <m:e>
                          <m:r>
                            <a:rPr lang="it-IT" b="0" i="1" smtClean="0">
                              <a:solidFill>
                                <a:schemeClr val="tx1"/>
                              </a:solidFill>
                              <a:latin typeface="Cambria Math" panose="02040503050406030204" pitchFamily="18" charset="0"/>
                            </a:rPr>
                            <m:t>𝜃</m:t>
                          </m:r>
                        </m:e>
                      </m:func>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𝑤</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𝑦</m:t>
                      </m:r>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𝑦</m:t>
                          </m:r>
                        </m:sub>
                      </m:sSub>
                      <m:r>
                        <a:rPr lang="it-IT" b="0" i="1" smtClean="0">
                          <a:solidFill>
                            <a:schemeClr val="tx1"/>
                          </a:solidFill>
                          <a:latin typeface="Cambria Math" panose="02040503050406030204" pitchFamily="18" charset="0"/>
                        </a:rPr>
                        <m:t>)</m:t>
                      </m:r>
                    </m:oMath>
                  </m:oMathPara>
                </a14:m>
                <a:endParaRPr lang="en-US"/>
              </a:p>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𝑉</m:t>
                              </m:r>
                            </m:e>
                          </m:acc>
                        </m:e>
                        <m:sub>
                          <m:r>
                            <a:rPr lang="it-IT" b="0" i="1" smtClean="0">
                              <a:solidFill>
                                <a:schemeClr val="tx1"/>
                              </a:solidFill>
                              <a:latin typeface="Cambria Math" panose="02040503050406030204" pitchFamily="18" charset="0"/>
                            </a:rPr>
                            <m:t>𝑤</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𝑦</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𝑤</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𝑦</m:t>
                      </m:r>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𝑦</m:t>
                          </m:r>
                        </m:sub>
                      </m:sSub>
                      <m:r>
                        <a:rPr lang="it-IT" b="0" i="1" smtClean="0">
                          <a:solidFill>
                            <a:schemeClr val="tx1"/>
                          </a:solidFill>
                          <a:latin typeface="Cambria Math" panose="02040503050406030204" pitchFamily="18" charset="0"/>
                        </a:rPr>
                        <m:t>)</m:t>
                      </m:r>
                    </m:oMath>
                  </m:oMathPara>
                </a14:m>
                <a:endParaRPr lang="en-US"/>
              </a:p>
              <a:p>
                <a:endParaRPr lang="en-US"/>
              </a:p>
            </p:txBody>
          </p:sp>
        </mc:Choice>
        <mc:Fallback>
          <p:sp>
            <p:nvSpPr>
              <p:cNvPr id="11" name="CasellaDiTesto 10">
                <a:extLst>
                  <a:ext uri="{FF2B5EF4-FFF2-40B4-BE49-F238E27FC236}">
                    <a16:creationId xmlns:a16="http://schemas.microsoft.com/office/drawing/2014/main" id="{527E0293-577F-4CFC-B82C-FD334F56FBF7}"/>
                  </a:ext>
                </a:extLst>
              </p:cNvPr>
              <p:cNvSpPr txBox="1">
                <a:spLocks noRot="1" noChangeAspect="1" noMove="1" noResize="1" noEditPoints="1" noAdjustHandles="1" noChangeArrowheads="1" noChangeShapeType="1" noTextEdit="1"/>
              </p:cNvSpPr>
              <p:nvPr/>
            </p:nvSpPr>
            <p:spPr>
              <a:xfrm>
                <a:off x="3241732" y="1536806"/>
                <a:ext cx="2658918" cy="1476045"/>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2752B6B0-236E-4289-92AA-7A8EF3333E36}"/>
                  </a:ext>
                </a:extLst>
              </p:cNvPr>
              <p:cNvSpPr txBox="1"/>
              <p:nvPr/>
            </p:nvSpPr>
            <p:spPr>
              <a:xfrm>
                <a:off x="714616" y="3012851"/>
                <a:ext cx="7976026" cy="160043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It has the same dynamic as the walker, but we replace the true value of the intentional velocity by a compensating factor made of a </a:t>
                </a:r>
                <a:r>
                  <a:rPr lang="en-US" b="1">
                    <a:solidFill>
                      <a:schemeClr val="tx1"/>
                    </a:solidFill>
                    <a:latin typeface="Roboto" panose="02000000000000000000" pitchFamily="2" charset="0"/>
                    <a:ea typeface="Roboto" panose="02000000000000000000" pitchFamily="2" charset="0"/>
                  </a:rPr>
                  <a:t>gain</a:t>
                </a:r>
                <a:r>
                  <a:rPr lang="en-US">
                    <a:solidFill>
                      <a:schemeClr val="tx1"/>
                    </a:solidFill>
                    <a:latin typeface="Roboto" panose="02000000000000000000" pitchFamily="2" charset="0"/>
                    <a:ea typeface="Roboto" panose="02000000000000000000" pitchFamily="2" charset="0"/>
                  </a:rPr>
                  <a:t> </a:t>
                </a:r>
                <a:r>
                  <a:rPr lang="en-GB" b="0" i="0">
                    <a:solidFill>
                      <a:schemeClr val="tx1"/>
                    </a:solidFill>
                    <a:effectLst/>
                    <a:latin typeface="Roboto" panose="02000000000000000000" pitchFamily="2" charset="0"/>
                    <a:ea typeface="Roboto" panose="02000000000000000000" pitchFamily="2" charset="0"/>
                  </a:rPr>
                  <a:t>and the </a:t>
                </a:r>
                <a:r>
                  <a:rPr lang="en-GB" b="1" i="0">
                    <a:solidFill>
                      <a:srgbClr val="5ED2F1"/>
                    </a:solidFill>
                    <a:effectLst/>
                    <a:latin typeface="Roboto" panose="02000000000000000000" pitchFamily="2" charset="0"/>
                    <a:ea typeface="Roboto" panose="02000000000000000000" pitchFamily="2" charset="0"/>
                  </a:rPr>
                  <a:t>difference between the measured variable </a:t>
                </a:r>
                <a:r>
                  <a:rPr lang="en-GB" b="1">
                    <a:solidFill>
                      <a:srgbClr val="5ED2F1"/>
                    </a:solidFill>
                    <a:effectLst/>
                    <a:latin typeface="Roboto" panose="02000000000000000000" pitchFamily="2" charset="0"/>
                    <a:ea typeface="Roboto" panose="02000000000000000000" pitchFamily="2" charset="0"/>
                  </a:rPr>
                  <a:t>and the </a:t>
                </a:r>
                <a:r>
                  <a:rPr lang="en-GB" b="1" i="0">
                    <a:solidFill>
                      <a:srgbClr val="5ED2F1"/>
                    </a:solidFill>
                    <a:effectLst/>
                    <a:latin typeface="Roboto" panose="02000000000000000000" pitchFamily="2" charset="0"/>
                    <a:ea typeface="Roboto" panose="02000000000000000000" pitchFamily="2" charset="0"/>
                  </a:rPr>
                  <a:t>state of the observer</a:t>
                </a:r>
                <a:r>
                  <a:rPr lang="en-GB" i="0">
                    <a:solidFill>
                      <a:schemeClr val="tx1"/>
                    </a:solidFill>
                    <a:effectLst/>
                    <a:latin typeface="Roboto" panose="02000000000000000000" pitchFamily="2" charset="0"/>
                    <a:ea typeface="Roboto" panose="02000000000000000000" pitchFamily="2" charset="0"/>
                  </a:rPr>
                  <a:t>.</a:t>
                </a:r>
              </a:p>
              <a:p>
                <a:pPr marL="285750" indent="-285750">
                  <a:buClr>
                    <a:schemeClr val="tx1"/>
                  </a:buClr>
                  <a:buFont typeface="Arial" panose="020B0604020202020204" pitchFamily="34" charset="0"/>
                  <a:buChar char="•"/>
                </a:pPr>
                <a:endParaRPr lang="en-GB" b="1" i="0">
                  <a:solidFill>
                    <a:schemeClr val="tx1"/>
                  </a:solidFill>
                  <a:effectLst/>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r>
                  <a:rPr lang="en-GB">
                    <a:solidFill>
                      <a:schemeClr val="tx1"/>
                    </a:solidFill>
                    <a:latin typeface="Roboto" panose="02000000000000000000" pitchFamily="2" charset="0"/>
                    <a:ea typeface="Roboto" panose="02000000000000000000" pitchFamily="2" charset="0"/>
                  </a:rPr>
                  <a:t>T</a:t>
                </a:r>
                <a:r>
                  <a:rPr lang="en-GB" b="0" i="0">
                    <a:solidFill>
                      <a:schemeClr val="tx1"/>
                    </a:solidFill>
                    <a:effectLst/>
                    <a:latin typeface="Roboto" panose="02000000000000000000" pitchFamily="2" charset="0"/>
                    <a:ea typeface="Roboto" panose="02000000000000000000" pitchFamily="2" charset="0"/>
                  </a:rPr>
                  <a:t>he estimate is </a:t>
                </a:r>
                <a:r>
                  <a:rPr lang="en-GB" i="0">
                    <a:solidFill>
                      <a:schemeClr val="tx1"/>
                    </a:solidFill>
                    <a:effectLst/>
                    <a:latin typeface="Roboto" panose="02000000000000000000" pitchFamily="2" charset="0"/>
                    <a:ea typeface="Roboto" panose="02000000000000000000" pitchFamily="2" charset="0"/>
                  </a:rPr>
                  <a:t>a </a:t>
                </a:r>
                <a:r>
                  <a:rPr lang="en-GB" b="1" i="0">
                    <a:solidFill>
                      <a:srgbClr val="5ED2F1"/>
                    </a:solidFill>
                    <a:effectLst/>
                    <a:latin typeface="Roboto" panose="02000000000000000000" pitchFamily="2" charset="0"/>
                    <a:ea typeface="Roboto" panose="02000000000000000000" pitchFamily="2" charset="0"/>
                  </a:rPr>
                  <a:t>first-order stable filter</a:t>
                </a:r>
                <a:r>
                  <a:rPr lang="en-GB" b="1" i="0">
                    <a:solidFill>
                      <a:schemeClr val="tx1"/>
                    </a:solidFill>
                    <a:effectLst/>
                    <a:latin typeface="Roboto" panose="02000000000000000000" pitchFamily="2" charset="0"/>
                    <a:ea typeface="Roboto" panose="02000000000000000000" pitchFamily="2" charset="0"/>
                  </a:rPr>
                  <a:t> </a:t>
                </a:r>
                <a:r>
                  <a:rPr lang="en-GB" b="0" i="0">
                    <a:solidFill>
                      <a:schemeClr val="tx1"/>
                    </a:solidFill>
                    <a:effectLst/>
                    <a:latin typeface="Roboto" panose="02000000000000000000" pitchFamily="2" charset="0"/>
                    <a:ea typeface="Roboto" panose="02000000000000000000" pitchFamily="2" charset="0"/>
                  </a:rPr>
                  <a:t>of the intentional walker’s linear velocity. The filtered signal is delayed; the delay depends on the value of </a:t>
                </a:r>
                <a14:m>
                  <m:oMath xmlns:m="http://schemas.openxmlformats.org/officeDocument/2006/math">
                    <m:sSub>
                      <m:sSubPr>
                        <m:ctrlPr>
                          <a:rPr lang="it-IT" b="0" i="1" smtClean="0">
                            <a:solidFill>
                              <a:schemeClr val="tx1"/>
                            </a:solidFill>
                            <a:effectLst/>
                            <a:latin typeface="Cambria Math" panose="02040503050406030204" pitchFamily="18" charset="0"/>
                          </a:rPr>
                        </m:ctrlPr>
                      </m:sSubPr>
                      <m:e>
                        <m:r>
                          <a:rPr lang="it-IT" b="0" i="1" smtClean="0">
                            <a:solidFill>
                              <a:schemeClr val="tx1"/>
                            </a:solidFill>
                            <a:effectLst/>
                            <a:latin typeface="Cambria Math" panose="02040503050406030204" pitchFamily="18" charset="0"/>
                          </a:rPr>
                          <m:t>𝑘</m:t>
                        </m:r>
                      </m:e>
                      <m:sub>
                        <m:r>
                          <a:rPr lang="it-IT" b="0" i="1" smtClean="0">
                            <a:solidFill>
                              <a:schemeClr val="tx1"/>
                            </a:solidFill>
                            <a:effectLst/>
                            <a:latin typeface="Cambria Math" panose="02040503050406030204" pitchFamily="18" charset="0"/>
                          </a:rPr>
                          <m:t>𝑤</m:t>
                        </m:r>
                      </m:sub>
                    </m:sSub>
                    <m:r>
                      <a:rPr lang="it-IT" b="0" i="0" smtClean="0">
                        <a:solidFill>
                          <a:schemeClr val="tx1"/>
                        </a:solidFill>
                        <a:effectLst/>
                        <a:latin typeface="Cambria Math" panose="02040503050406030204" pitchFamily="18" charset="0"/>
                      </a:rPr>
                      <m:t>.</m:t>
                    </m:r>
                  </m:oMath>
                </a14:m>
                <a:br>
                  <a:rPr lang="en-GB">
                    <a:latin typeface="Roboto" panose="02000000000000000000" pitchFamily="2" charset="0"/>
                    <a:ea typeface="Roboto" panose="02000000000000000000" pitchFamily="2" charset="0"/>
                  </a:rPr>
                </a:br>
                <a:endParaRPr lang="en-US" b="1">
                  <a:solidFill>
                    <a:schemeClr val="tx1"/>
                  </a:solidFill>
                  <a:latin typeface="Roboto" panose="02000000000000000000" pitchFamily="2" charset="0"/>
                  <a:ea typeface="Roboto" panose="02000000000000000000" pitchFamily="2" charset="0"/>
                </a:endParaRPr>
              </a:p>
            </p:txBody>
          </p:sp>
        </mc:Choice>
        <mc:Fallback>
          <p:sp>
            <p:nvSpPr>
              <p:cNvPr id="12" name="CasellaDiTesto 11">
                <a:extLst>
                  <a:ext uri="{FF2B5EF4-FFF2-40B4-BE49-F238E27FC236}">
                    <a16:creationId xmlns:a16="http://schemas.microsoft.com/office/drawing/2014/main" id="{2752B6B0-236E-4289-92AA-7A8EF3333E36}"/>
                  </a:ext>
                </a:extLst>
              </p:cNvPr>
              <p:cNvSpPr txBox="1">
                <a:spLocks noRot="1" noChangeAspect="1" noMove="1" noResize="1" noEditPoints="1" noAdjustHandles="1" noChangeArrowheads="1" noChangeShapeType="1" noTextEdit="1"/>
              </p:cNvSpPr>
              <p:nvPr/>
            </p:nvSpPr>
            <p:spPr>
              <a:xfrm>
                <a:off x="714616" y="3012851"/>
                <a:ext cx="7976026" cy="1600438"/>
              </a:xfrm>
              <a:prstGeom prst="rect">
                <a:avLst/>
              </a:prstGeom>
              <a:blipFill>
                <a:blip r:embed="rId4"/>
                <a:stretch>
                  <a:fillRect l="-159" t="-787"/>
                </a:stretch>
              </a:blipFill>
            </p:spPr>
            <p:txBody>
              <a:bodyPr/>
              <a:lstStyle/>
              <a:p>
                <a:r>
                  <a:rPr lang="it-IT">
                    <a:noFill/>
                  </a:rPr>
                  <a:t> </a:t>
                </a:r>
              </a:p>
            </p:txBody>
          </p:sp>
        </mc:Fallback>
      </mc:AlternateContent>
      <p:grpSp>
        <p:nvGrpSpPr>
          <p:cNvPr id="32" name="Google Shape;964;p54">
            <a:extLst>
              <a:ext uri="{FF2B5EF4-FFF2-40B4-BE49-F238E27FC236}">
                <a16:creationId xmlns:a16="http://schemas.microsoft.com/office/drawing/2014/main" id="{4B1E5C27-E11B-4E08-9686-7F478F364C14}"/>
              </a:ext>
            </a:extLst>
          </p:cNvPr>
          <p:cNvGrpSpPr/>
          <p:nvPr/>
        </p:nvGrpSpPr>
        <p:grpSpPr>
          <a:xfrm flipH="1">
            <a:off x="1502929" y="2055708"/>
            <a:ext cx="794512" cy="280573"/>
            <a:chOff x="4856845" y="3700725"/>
            <a:chExt cx="326275" cy="115225"/>
          </a:xfrm>
        </p:grpSpPr>
        <p:sp>
          <p:nvSpPr>
            <p:cNvPr id="33" name="Google Shape;965;p54">
              <a:extLst>
                <a:ext uri="{FF2B5EF4-FFF2-40B4-BE49-F238E27FC236}">
                  <a16:creationId xmlns:a16="http://schemas.microsoft.com/office/drawing/2014/main" id="{DD07F4E5-7AC3-43C0-8F11-BFCAB6358D1C}"/>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6;p54">
              <a:extLst>
                <a:ext uri="{FF2B5EF4-FFF2-40B4-BE49-F238E27FC236}">
                  <a16:creationId xmlns:a16="http://schemas.microsoft.com/office/drawing/2014/main" id="{B5B6C8F8-7DF4-43C9-A5E7-9DFCBA4D2257}"/>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7;p54">
              <a:extLst>
                <a:ext uri="{FF2B5EF4-FFF2-40B4-BE49-F238E27FC236}">
                  <a16:creationId xmlns:a16="http://schemas.microsoft.com/office/drawing/2014/main" id="{C9CD13BF-FB87-45D2-A6E3-727DDB2ACDA2}"/>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8;p54">
              <a:extLst>
                <a:ext uri="{FF2B5EF4-FFF2-40B4-BE49-F238E27FC236}">
                  <a16:creationId xmlns:a16="http://schemas.microsoft.com/office/drawing/2014/main" id="{8798DCEA-B633-4774-9F64-84FDA56DF7F0}"/>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64;p54">
            <a:extLst>
              <a:ext uri="{FF2B5EF4-FFF2-40B4-BE49-F238E27FC236}">
                <a16:creationId xmlns:a16="http://schemas.microsoft.com/office/drawing/2014/main" id="{01446745-2496-4E72-9CB9-399A6E88524A}"/>
              </a:ext>
            </a:extLst>
          </p:cNvPr>
          <p:cNvGrpSpPr/>
          <p:nvPr/>
        </p:nvGrpSpPr>
        <p:grpSpPr>
          <a:xfrm>
            <a:off x="6993378" y="2055707"/>
            <a:ext cx="794512" cy="280573"/>
            <a:chOff x="4856845" y="3700725"/>
            <a:chExt cx="326275" cy="115225"/>
          </a:xfrm>
        </p:grpSpPr>
        <p:sp>
          <p:nvSpPr>
            <p:cNvPr id="38" name="Google Shape;965;p54">
              <a:extLst>
                <a:ext uri="{FF2B5EF4-FFF2-40B4-BE49-F238E27FC236}">
                  <a16:creationId xmlns:a16="http://schemas.microsoft.com/office/drawing/2014/main" id="{94336C97-8321-41A9-8F53-A9A814B86532}"/>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6;p54">
              <a:extLst>
                <a:ext uri="{FF2B5EF4-FFF2-40B4-BE49-F238E27FC236}">
                  <a16:creationId xmlns:a16="http://schemas.microsoft.com/office/drawing/2014/main" id="{04525725-D83E-484C-AAD9-DF666FD51FC2}"/>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7;p54">
              <a:extLst>
                <a:ext uri="{FF2B5EF4-FFF2-40B4-BE49-F238E27FC236}">
                  <a16:creationId xmlns:a16="http://schemas.microsoft.com/office/drawing/2014/main" id="{64F872F9-FC8B-402E-95E1-4AD4BF12B688}"/>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8;p54">
              <a:extLst>
                <a:ext uri="{FF2B5EF4-FFF2-40B4-BE49-F238E27FC236}">
                  <a16:creationId xmlns:a16="http://schemas.microsoft.com/office/drawing/2014/main" id="{2935C773-B674-48AE-9C7F-7C8C672A754F}"/>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36170821"/>
      </p:ext>
    </p:extLst>
  </p:cSld>
  <p:clrMapOvr>
    <a:masterClrMapping/>
  </p:clrMapOvr>
</p:sld>
</file>

<file path=ppt/theme/theme1.xml><?xml version="1.0" encoding="utf-8"?>
<a:theme xmlns:a="http://schemas.openxmlformats.org/drawingml/2006/main" name="Online Tv Shows Pitch Deck by Slidego">
  <a:themeElements>
    <a:clrScheme name="Simple Light">
      <a:dk1>
        <a:srgbClr val="FFFFFF"/>
      </a:dk1>
      <a:lt1>
        <a:srgbClr val="5ED2F1"/>
      </a:lt1>
      <a:dk2>
        <a:srgbClr val="2B88AA"/>
      </a:dk2>
      <a:lt2>
        <a:srgbClr val="D1208D"/>
      </a:lt2>
      <a:accent1>
        <a:srgbClr val="203B56"/>
      </a:accent1>
      <a:accent2>
        <a:srgbClr val="FFFFFF"/>
      </a:accent2>
      <a:accent3>
        <a:srgbClr val="81F5FF"/>
      </a:accent3>
      <a:accent4>
        <a:srgbClr val="2B88AA"/>
      </a:accent4>
      <a:accent5>
        <a:srgbClr val="D1208D"/>
      </a:accent5>
      <a:accent6>
        <a:srgbClr val="203B5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1640</Words>
  <Application>Microsoft Macintosh PowerPoint</Application>
  <PresentationFormat>Presentazione su schermo (16:9)</PresentationFormat>
  <Paragraphs>279</Paragraphs>
  <Slides>40</Slides>
  <Notes>40</Notes>
  <HiddenSlides>0</HiddenSlides>
  <MMClips>4</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40</vt:i4>
      </vt:variant>
    </vt:vector>
  </HeadingPairs>
  <TitlesOfParts>
    <vt:vector size="52" baseType="lpstr">
      <vt:lpstr>Arial</vt:lpstr>
      <vt:lpstr>Wingdings</vt:lpstr>
      <vt:lpstr>Amasis MT Pro Black</vt:lpstr>
      <vt:lpstr>Prompt</vt:lpstr>
      <vt:lpstr>Calibri Light</vt:lpstr>
      <vt:lpstr>Oswald</vt:lpstr>
      <vt:lpstr>Roboto</vt:lpstr>
      <vt:lpstr>Open Sans Light</vt:lpstr>
      <vt:lpstr>Open Sans</vt:lpstr>
      <vt:lpstr>Muli</vt:lpstr>
      <vt:lpstr>Cambria Math</vt:lpstr>
      <vt:lpstr>Online Tv Shows Pitch Deck by Slidego</vt:lpstr>
      <vt:lpstr>Multiple users on Powered Shoes</vt:lpstr>
      <vt:lpstr>TABLE OF CONTENTS</vt:lpstr>
      <vt:lpstr>INTRODUCTION</vt:lpstr>
      <vt:lpstr>INTRODUCTION</vt:lpstr>
      <vt:lpstr>CONTROL DESIGN</vt:lpstr>
      <vt:lpstr>Kinematic Model</vt:lpstr>
      <vt:lpstr>Controller</vt:lpstr>
      <vt:lpstr>Controller cont.</vt:lpstr>
      <vt:lpstr>Presentazione standard di PowerPoint</vt:lpstr>
      <vt:lpstr>Presentazione standard di PowerPoint</vt:lpstr>
      <vt:lpstr>Presentazione standard di PowerPoint</vt:lpstr>
      <vt:lpstr>Presentazione standard di PowerPoint</vt:lpstr>
      <vt:lpstr>EXPERIMENTS</vt:lpstr>
      <vt:lpstr>ONE PERSON</vt:lpstr>
      <vt:lpstr>Presentazione standard di PowerPoint</vt:lpstr>
      <vt:lpstr>Presentazione standard di PowerPoint</vt:lpstr>
      <vt:lpstr>TWO PEOPLE</vt:lpstr>
      <vt:lpstr>Presentazione standard di PowerPoint</vt:lpstr>
      <vt:lpstr>Presentazione standard di PowerPoint</vt:lpstr>
      <vt:lpstr>FOUR PEOPLE (no noise)</vt:lpstr>
      <vt:lpstr>Presentazione standard di PowerPoint</vt:lpstr>
      <vt:lpstr>Presentazione standard di PowerPoint</vt:lpstr>
      <vt:lpstr>Presentazione standard di PowerPoint</vt:lpstr>
      <vt:lpstr>Presentazione standard di PowerPoint</vt:lpstr>
      <vt:lpstr>Presentazione standard di PowerPoint</vt:lpstr>
      <vt:lpstr>FOUR PEOPLE (with sensor noise)</vt:lpstr>
      <vt:lpstr>Presentazione standard di PowerPoint</vt:lpstr>
      <vt:lpstr>Presentazione standard di PowerPoint</vt:lpstr>
      <vt:lpstr>Presentazione standard di PowerPoint</vt:lpstr>
      <vt:lpstr>Presentazione standard di PowerPoint</vt:lpstr>
      <vt:lpstr>Presentazione standard di PowerPoint</vt:lpstr>
      <vt:lpstr>kw TUNING</vt:lpstr>
      <vt:lpstr>k TUNING</vt:lpstr>
      <vt:lpstr>k TUNING</vt:lpstr>
      <vt:lpstr>k TUNING</vt:lpstr>
      <vt:lpstr>k TUNING</vt:lpstr>
      <vt:lpstr>k TUNING</vt:lpstr>
      <vt:lpstr>k TUNING</vt:lpstr>
      <vt:lpstr>CONCLUSION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users on Powered Shoes</dc:title>
  <cp:lastModifiedBy>Veronica Vulcano</cp:lastModifiedBy>
  <cp:revision>1</cp:revision>
  <dcterms:modified xsi:type="dcterms:W3CDTF">2021-05-24T17:02:25Z</dcterms:modified>
</cp:coreProperties>
</file>